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50" r:id="rId1"/>
  </p:sldMasterIdLst>
  <p:notesMasterIdLst>
    <p:notesMasterId r:id="rId25"/>
  </p:notesMasterIdLst>
  <p:sldIdLst>
    <p:sldId id="312" r:id="rId2"/>
    <p:sldId id="309" r:id="rId3"/>
    <p:sldId id="273" r:id="rId4"/>
    <p:sldId id="257" r:id="rId5"/>
    <p:sldId id="274" r:id="rId6"/>
    <p:sldId id="275" r:id="rId7"/>
    <p:sldId id="276" r:id="rId8"/>
    <p:sldId id="262" r:id="rId9"/>
    <p:sldId id="296" r:id="rId10"/>
    <p:sldId id="297" r:id="rId11"/>
    <p:sldId id="263" r:id="rId12"/>
    <p:sldId id="308" r:id="rId13"/>
    <p:sldId id="300" r:id="rId14"/>
    <p:sldId id="301" r:id="rId15"/>
    <p:sldId id="303" r:id="rId16"/>
    <p:sldId id="302" r:id="rId17"/>
    <p:sldId id="304" r:id="rId18"/>
    <p:sldId id="305" r:id="rId19"/>
    <p:sldId id="306" r:id="rId20"/>
    <p:sldId id="307" r:id="rId21"/>
    <p:sldId id="272" r:id="rId22"/>
    <p:sldId id="279" r:id="rId23"/>
    <p:sldId id="299"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FF"/>
    <a:srgbClr val="D8EEC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191" autoAdjust="0"/>
    <p:restoredTop sz="94775"/>
  </p:normalViewPr>
  <p:slideViewPr>
    <p:cSldViewPr snapToGrid="0" snapToObjects="1">
      <p:cViewPr varScale="1">
        <p:scale>
          <a:sx n="61" d="100"/>
          <a:sy n="61" d="100"/>
        </p:scale>
        <p:origin x="78" y="27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CE154D4-C367-9E4A-B625-F81B872E8FCE}" type="datetimeFigureOut">
              <a:rPr lang="en-US" smtClean="0"/>
              <a:t>1/12/2017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16FA3C2-EC85-764D-A7C7-CF8EAB67E4AC}" type="slidenum">
              <a:rPr lang="en-US" smtClean="0"/>
              <a:t>‹#›</a:t>
            </a:fld>
            <a:endParaRPr lang="en-US"/>
          </a:p>
        </p:txBody>
      </p:sp>
    </p:spTree>
    <p:extLst>
      <p:ext uri="{BB962C8B-B14F-4D97-AF65-F5344CB8AC3E}">
        <p14:creationId xmlns:p14="http://schemas.microsoft.com/office/powerpoint/2010/main" val="705587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16FA3C2-EC85-764D-A7C7-CF8EAB67E4AC}" type="slidenum">
              <a:rPr lang="en-US" smtClean="0"/>
              <a:t>13</a:t>
            </a:fld>
            <a:endParaRPr lang="en-US"/>
          </a:p>
        </p:txBody>
      </p:sp>
    </p:spTree>
    <p:extLst>
      <p:ext uri="{BB962C8B-B14F-4D97-AF65-F5344CB8AC3E}">
        <p14:creationId xmlns:p14="http://schemas.microsoft.com/office/powerpoint/2010/main" val="4432684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2DC10EE-D2EB-BF43-AEE4-61C4EFE04E84}"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46746-2E6A-E14F-83D7-FE9603AFDD30}" type="slidenum">
              <a:rPr lang="en-US" smtClean="0"/>
              <a:t>‹#›</a:t>
            </a:fld>
            <a:endParaRPr lang="en-US"/>
          </a:p>
        </p:txBody>
      </p:sp>
    </p:spTree>
    <p:extLst>
      <p:ext uri="{BB962C8B-B14F-4D97-AF65-F5344CB8AC3E}">
        <p14:creationId xmlns:p14="http://schemas.microsoft.com/office/powerpoint/2010/main" val="16728962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C10EE-D2EB-BF43-AEE4-61C4EFE04E84}"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46746-2E6A-E14F-83D7-FE9603AFDD30}" type="slidenum">
              <a:rPr lang="en-US" smtClean="0"/>
              <a:t>‹#›</a:t>
            </a:fld>
            <a:endParaRPr lang="en-US"/>
          </a:p>
        </p:txBody>
      </p:sp>
    </p:spTree>
    <p:extLst>
      <p:ext uri="{BB962C8B-B14F-4D97-AF65-F5344CB8AC3E}">
        <p14:creationId xmlns:p14="http://schemas.microsoft.com/office/powerpoint/2010/main" val="79262726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C10EE-D2EB-BF43-AEE4-61C4EFE04E84}"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46746-2E6A-E14F-83D7-FE9603AFDD30}" type="slidenum">
              <a:rPr lang="en-US" smtClean="0"/>
              <a:t>‹#›</a:t>
            </a:fld>
            <a:endParaRPr lang="en-US"/>
          </a:p>
        </p:txBody>
      </p:sp>
    </p:spTree>
    <p:extLst>
      <p:ext uri="{BB962C8B-B14F-4D97-AF65-F5344CB8AC3E}">
        <p14:creationId xmlns:p14="http://schemas.microsoft.com/office/powerpoint/2010/main" val="36345961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2DC10EE-D2EB-BF43-AEE4-61C4EFE04E84}"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46746-2E6A-E14F-83D7-FE9603AFDD30}" type="slidenum">
              <a:rPr lang="en-US" smtClean="0"/>
              <a:t>‹#›</a:t>
            </a:fld>
            <a:endParaRPr lang="en-US"/>
          </a:p>
        </p:txBody>
      </p:sp>
    </p:spTree>
    <p:extLst>
      <p:ext uri="{BB962C8B-B14F-4D97-AF65-F5344CB8AC3E}">
        <p14:creationId xmlns:p14="http://schemas.microsoft.com/office/powerpoint/2010/main" val="2077379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2DC10EE-D2EB-BF43-AEE4-61C4EFE04E84}" type="datetimeFigureOut">
              <a:rPr lang="en-US" smtClean="0"/>
              <a:t>1/12/2017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C46746-2E6A-E14F-83D7-FE9603AFDD30}" type="slidenum">
              <a:rPr lang="en-US" smtClean="0"/>
              <a:t>‹#›</a:t>
            </a:fld>
            <a:endParaRPr lang="en-US"/>
          </a:p>
        </p:txBody>
      </p:sp>
    </p:spTree>
    <p:extLst>
      <p:ext uri="{BB962C8B-B14F-4D97-AF65-F5344CB8AC3E}">
        <p14:creationId xmlns:p14="http://schemas.microsoft.com/office/powerpoint/2010/main" val="543931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2DC10EE-D2EB-BF43-AEE4-61C4EFE04E84}"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46746-2E6A-E14F-83D7-FE9603AFDD30}" type="slidenum">
              <a:rPr lang="en-US" smtClean="0"/>
              <a:t>‹#›</a:t>
            </a:fld>
            <a:endParaRPr lang="en-US"/>
          </a:p>
        </p:txBody>
      </p:sp>
    </p:spTree>
    <p:extLst>
      <p:ext uri="{BB962C8B-B14F-4D97-AF65-F5344CB8AC3E}">
        <p14:creationId xmlns:p14="http://schemas.microsoft.com/office/powerpoint/2010/main" val="39108750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2DC10EE-D2EB-BF43-AEE4-61C4EFE04E84}" type="datetimeFigureOut">
              <a:rPr lang="en-US" smtClean="0"/>
              <a:t>1/12/2017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C46746-2E6A-E14F-83D7-FE9603AFDD30}" type="slidenum">
              <a:rPr lang="en-US" smtClean="0"/>
              <a:t>‹#›</a:t>
            </a:fld>
            <a:endParaRPr lang="en-US"/>
          </a:p>
        </p:txBody>
      </p:sp>
    </p:spTree>
    <p:extLst>
      <p:ext uri="{BB962C8B-B14F-4D97-AF65-F5344CB8AC3E}">
        <p14:creationId xmlns:p14="http://schemas.microsoft.com/office/powerpoint/2010/main" val="1211814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2DC10EE-D2EB-BF43-AEE4-61C4EFE04E84}" type="datetimeFigureOut">
              <a:rPr lang="en-US" smtClean="0"/>
              <a:t>1/12/2017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C46746-2E6A-E14F-83D7-FE9603AFDD30}" type="slidenum">
              <a:rPr lang="en-US" smtClean="0"/>
              <a:t>‹#›</a:t>
            </a:fld>
            <a:endParaRPr lang="en-US"/>
          </a:p>
        </p:txBody>
      </p:sp>
    </p:spTree>
    <p:extLst>
      <p:ext uri="{BB962C8B-B14F-4D97-AF65-F5344CB8AC3E}">
        <p14:creationId xmlns:p14="http://schemas.microsoft.com/office/powerpoint/2010/main" val="252000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2DC10EE-D2EB-BF43-AEE4-61C4EFE04E84}" type="datetimeFigureOut">
              <a:rPr lang="en-US" smtClean="0"/>
              <a:t>1/12/2017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C46746-2E6A-E14F-83D7-FE9603AFDD30}" type="slidenum">
              <a:rPr lang="en-US" smtClean="0"/>
              <a:t>‹#›</a:t>
            </a:fld>
            <a:endParaRPr lang="en-US"/>
          </a:p>
        </p:txBody>
      </p:sp>
    </p:spTree>
    <p:extLst>
      <p:ext uri="{BB962C8B-B14F-4D97-AF65-F5344CB8AC3E}">
        <p14:creationId xmlns:p14="http://schemas.microsoft.com/office/powerpoint/2010/main" val="2028967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C10EE-D2EB-BF43-AEE4-61C4EFE04E84}"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46746-2E6A-E14F-83D7-FE9603AFDD30}" type="slidenum">
              <a:rPr lang="en-US" smtClean="0"/>
              <a:t>‹#›</a:t>
            </a:fld>
            <a:endParaRPr lang="en-US"/>
          </a:p>
        </p:txBody>
      </p:sp>
    </p:spTree>
    <p:extLst>
      <p:ext uri="{BB962C8B-B14F-4D97-AF65-F5344CB8AC3E}">
        <p14:creationId xmlns:p14="http://schemas.microsoft.com/office/powerpoint/2010/main" val="3810741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2DC10EE-D2EB-BF43-AEE4-61C4EFE04E84}" type="datetimeFigureOut">
              <a:rPr lang="en-US" smtClean="0"/>
              <a:t>1/12/2017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C46746-2E6A-E14F-83D7-FE9603AFDD30}" type="slidenum">
              <a:rPr lang="en-US" smtClean="0"/>
              <a:t>‹#›</a:t>
            </a:fld>
            <a:endParaRPr lang="en-US"/>
          </a:p>
        </p:txBody>
      </p:sp>
    </p:spTree>
    <p:extLst>
      <p:ext uri="{BB962C8B-B14F-4D97-AF65-F5344CB8AC3E}">
        <p14:creationId xmlns:p14="http://schemas.microsoft.com/office/powerpoint/2010/main" val="39039857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2DC10EE-D2EB-BF43-AEE4-61C4EFE04E84}" type="datetimeFigureOut">
              <a:rPr lang="en-US" smtClean="0"/>
              <a:t>1/12/2017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C46746-2E6A-E14F-83D7-FE9603AFDD30}" type="slidenum">
              <a:rPr lang="en-US" smtClean="0"/>
              <a:t>‹#›</a:t>
            </a:fld>
            <a:endParaRPr lang="en-US"/>
          </a:p>
        </p:txBody>
      </p:sp>
    </p:spTree>
    <p:extLst>
      <p:ext uri="{BB962C8B-B14F-4D97-AF65-F5344CB8AC3E}">
        <p14:creationId xmlns:p14="http://schemas.microsoft.com/office/powerpoint/2010/main" val="1678563785"/>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6" r:id="rId6"/>
    <p:sldLayoutId id="2147483757" r:id="rId7"/>
    <p:sldLayoutId id="2147483758" r:id="rId8"/>
    <p:sldLayoutId id="2147483759" r:id="rId9"/>
    <p:sldLayoutId id="2147483760" r:id="rId10"/>
    <p:sldLayoutId id="214748376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My%20Video.avi" TargetMode="External"/><Relationship Id="rId2" Type="http://schemas.openxmlformats.org/officeDocument/2006/relationships/hyperlink" Target="file:///C:\Users\DY-IV\Desktop\photos\extensometer.JPG" TargetMode="External"/><Relationship Id="rId1" Type="http://schemas.openxmlformats.org/officeDocument/2006/relationships/slideLayout" Target="../slideLayouts/slideLayout2.xml"/><Relationship Id="rId4" Type="http://schemas.openxmlformats.org/officeDocument/2006/relationships/slide" Target="slide2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Y CE Bairabi\Downloads\20160629_15115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0"/>
            <a:ext cx="12187451"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p:cNvSpPr txBox="1">
            <a:spLocks/>
          </p:cNvSpPr>
          <p:nvPr/>
        </p:nvSpPr>
        <p:spPr>
          <a:xfrm>
            <a:off x="0" y="407445"/>
            <a:ext cx="12187451" cy="4065426"/>
          </a:xfrm>
          <a:prstGeom prst="rect">
            <a:avLst/>
          </a:prstGeom>
          <a:noFill/>
          <a:effectLst>
            <a:outerShdw blurRad="50800" dist="50800" dir="5400000" algn="ctr" rotWithShape="0">
              <a:srgbClr val="000000">
                <a:alpha val="0"/>
              </a:srgbClr>
            </a:outerShdw>
          </a:effectLst>
        </p:spPr>
        <p:txBody>
          <a:bodyPr>
            <a:normAutofit fontScale="97500"/>
            <a:scene3d>
              <a:camera prst="orthographicFront"/>
              <a:lightRig rig="flat" dir="tl">
                <a:rot lat="0" lon="0" rev="6600000"/>
              </a:lightRig>
            </a:scene3d>
            <a:sp3d extrusionH="25400" contourW="8890">
              <a:bevelT w="38100" h="31750"/>
              <a:contourClr>
                <a:schemeClr val="accent2">
                  <a:shade val="75000"/>
                </a:schemeClr>
              </a:contourClr>
            </a:sp3d>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20000"/>
              </a:lnSpc>
            </a:pPr>
            <a:r>
              <a:rPr lang="en-US" sz="5400" b="1" dirty="0" smtClean="0">
                <a:ln w="11430"/>
                <a:solidFill>
                  <a:srgbClr val="FFFF00"/>
                </a:solidFill>
                <a:effectLst>
                  <a:outerShdw blurRad="50800" dist="39000" dir="5460000" algn="tl">
                    <a:srgbClr val="000000">
                      <a:alpha val="38000"/>
                    </a:srgbClr>
                  </a:outerShdw>
                </a:effectLst>
                <a:latin typeface="Arial Black" pitchFamily="34" charset="0"/>
              </a:rPr>
              <a:t>Instrumentation and Monitoring During Construction of Tunnels </a:t>
            </a:r>
            <a:r>
              <a:rPr lang="en-US" sz="5400" b="1" dirty="0" err="1" smtClean="0">
                <a:ln w="11430"/>
                <a:solidFill>
                  <a:srgbClr val="FFFF00"/>
                </a:solidFill>
                <a:effectLst>
                  <a:outerShdw blurRad="50800" dist="39000" dir="5460000" algn="tl">
                    <a:srgbClr val="000000">
                      <a:alpha val="38000"/>
                    </a:srgbClr>
                  </a:outerShdw>
                </a:effectLst>
                <a:latin typeface="Arial Black" pitchFamily="34" charset="0"/>
              </a:rPr>
              <a:t>Bairabi-Sairang</a:t>
            </a:r>
            <a:r>
              <a:rPr lang="en-US" sz="5400" b="1" dirty="0" smtClean="0">
                <a:ln w="11430"/>
                <a:solidFill>
                  <a:srgbClr val="FFFF00"/>
                </a:solidFill>
                <a:effectLst>
                  <a:outerShdw blurRad="50800" dist="39000" dir="5460000" algn="tl">
                    <a:srgbClr val="000000">
                      <a:alpha val="38000"/>
                    </a:srgbClr>
                  </a:outerShdw>
                </a:effectLst>
                <a:latin typeface="Arial Black" pitchFamily="34" charset="0"/>
              </a:rPr>
              <a:t> </a:t>
            </a:r>
            <a:r>
              <a:rPr lang="en-US" sz="5400" b="1" dirty="0" smtClean="0">
                <a:ln w="11430"/>
                <a:solidFill>
                  <a:srgbClr val="FFFF00"/>
                </a:solidFill>
                <a:effectLst>
                  <a:outerShdw blurRad="50800" dist="39000" dir="5460000" algn="tl">
                    <a:srgbClr val="000000">
                      <a:alpha val="38000"/>
                    </a:srgbClr>
                  </a:outerShdw>
                </a:effectLst>
                <a:latin typeface="Arial Black" pitchFamily="34" charset="0"/>
              </a:rPr>
              <a:t>NL Project </a:t>
            </a:r>
            <a:r>
              <a:rPr lang="en-US" b="1" dirty="0" smtClean="0">
                <a:ln w="11430"/>
                <a:solidFill>
                  <a:srgbClr val="FFFF00"/>
                </a:solidFill>
                <a:effectLst>
                  <a:outerShdw blurRad="50800" dist="39000" dir="5460000" algn="tl">
                    <a:srgbClr val="000000">
                      <a:alpha val="38000"/>
                    </a:srgbClr>
                  </a:outerShdw>
                </a:effectLst>
              </a:rPr>
              <a:t/>
            </a:r>
            <a:br>
              <a:rPr lang="en-US" b="1" dirty="0" smtClean="0">
                <a:ln w="11430"/>
                <a:solidFill>
                  <a:srgbClr val="FFFF00"/>
                </a:solidFill>
                <a:effectLst>
                  <a:outerShdw blurRad="50800" dist="39000" dir="5460000" algn="tl">
                    <a:srgbClr val="000000">
                      <a:alpha val="38000"/>
                    </a:srgbClr>
                  </a:outerShdw>
                </a:effectLst>
              </a:rPr>
            </a:br>
            <a:endParaRPr lang="en-US" b="1" dirty="0">
              <a:ln w="11430"/>
              <a:solidFill>
                <a:srgbClr val="FFFF00"/>
              </a:solidFill>
              <a:effectLst>
                <a:outerShdw blurRad="50800" dist="39000" dir="5460000" algn="tl">
                  <a:srgbClr val="000000">
                    <a:alpha val="38000"/>
                  </a:srgbClr>
                </a:outerShdw>
              </a:effectLst>
            </a:endParaRPr>
          </a:p>
        </p:txBody>
      </p:sp>
      <p:sp>
        <p:nvSpPr>
          <p:cNvPr id="4" name="Subtitle 2"/>
          <p:cNvSpPr txBox="1">
            <a:spLocks/>
          </p:cNvSpPr>
          <p:nvPr/>
        </p:nvSpPr>
        <p:spPr>
          <a:xfrm>
            <a:off x="3168869" y="5311096"/>
            <a:ext cx="6439156" cy="1546904"/>
          </a:xfrm>
          <a:prstGeom prst="rect">
            <a:avLst/>
          </a:prstGeom>
          <a:noFill/>
        </p:spPr>
        <p:txBody>
          <a:bodyPr vert="horz" wrap="square" lIns="91440" tIns="45720" rIns="91440" bIns="45720" rtlCol="0">
            <a:normAutofit fontScale="92500"/>
          </a:bodyPr>
          <a:lstStyle>
            <a:lvl1pPr marL="0" indent="0" algn="ctr" defTabSz="914400" rtl="0" eaLnBrk="1" latinLnBrk="0" hangingPunct="1">
              <a:lnSpc>
                <a:spcPct val="90000"/>
              </a:lnSpc>
              <a:spcBef>
                <a:spcPts val="1000"/>
              </a:spcBef>
              <a:buFont typeface="Arial"/>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lgn="l"/>
            <a:r>
              <a:rPr lang="en-US" sz="2800" b="1" dirty="0" smtClean="0">
                <a:solidFill>
                  <a:srgbClr val="00FFFF"/>
                </a:solidFill>
                <a:latin typeface="Arial" pitchFamily="34" charset="0"/>
                <a:cs typeface="Arial" pitchFamily="34" charset="0"/>
              </a:rPr>
              <a:t>By-</a:t>
            </a:r>
          </a:p>
          <a:p>
            <a:pPr algn="l"/>
            <a:r>
              <a:rPr lang="en-US" sz="2800" b="1" dirty="0" smtClean="0">
                <a:solidFill>
                  <a:srgbClr val="00FFFF"/>
                </a:solidFill>
                <a:latin typeface="Arial" pitchFamily="34" charset="0"/>
                <a:cs typeface="Arial" pitchFamily="34" charset="0"/>
              </a:rPr>
              <a:t>A. K</a:t>
            </a:r>
            <a:r>
              <a:rPr lang="en-US" sz="2800" b="1" dirty="0" smtClean="0">
                <a:solidFill>
                  <a:srgbClr val="00FFFF"/>
                </a:solidFill>
                <a:latin typeface="Arial" pitchFamily="34" charset="0"/>
                <a:cs typeface="Arial" pitchFamily="34" charset="0"/>
              </a:rPr>
              <a:t>. Yadav, </a:t>
            </a:r>
            <a:r>
              <a:rPr lang="en-US" sz="2800" b="1" dirty="0" smtClean="0">
                <a:solidFill>
                  <a:srgbClr val="00FFFF"/>
                </a:solidFill>
                <a:latin typeface="Arial" pitchFamily="34" charset="0"/>
                <a:cs typeface="Arial" pitchFamily="34" charset="0"/>
              </a:rPr>
              <a:t>CAO/C/III/NFR</a:t>
            </a:r>
          </a:p>
          <a:p>
            <a:pPr algn="l"/>
            <a:r>
              <a:rPr lang="en-US" sz="2800" b="1" dirty="0" smtClean="0">
                <a:solidFill>
                  <a:srgbClr val="00FFFF"/>
                </a:solidFill>
                <a:latin typeface="Arial" pitchFamily="34" charset="0"/>
                <a:cs typeface="Arial" pitchFamily="34" charset="0"/>
              </a:rPr>
              <a:t>S. </a:t>
            </a:r>
            <a:r>
              <a:rPr lang="en-US" sz="2800" b="1" dirty="0" smtClean="0">
                <a:solidFill>
                  <a:srgbClr val="00FFFF"/>
                </a:solidFill>
                <a:latin typeface="Arial" pitchFamily="34" charset="0"/>
                <a:cs typeface="Arial" pitchFamily="34" charset="0"/>
              </a:rPr>
              <a:t>P. </a:t>
            </a:r>
            <a:r>
              <a:rPr lang="en-US" sz="2800" b="1" dirty="0" err="1" smtClean="0">
                <a:solidFill>
                  <a:srgbClr val="00FFFF"/>
                </a:solidFill>
                <a:latin typeface="Arial" pitchFamily="34" charset="0"/>
                <a:cs typeface="Arial" pitchFamily="34" charset="0"/>
              </a:rPr>
              <a:t>Deshmukh</a:t>
            </a:r>
            <a:r>
              <a:rPr lang="en-US" sz="2800" b="1" dirty="0" smtClean="0">
                <a:solidFill>
                  <a:srgbClr val="00FFFF"/>
                </a:solidFill>
                <a:latin typeface="Arial" pitchFamily="34" charset="0"/>
                <a:cs typeface="Arial" pitchFamily="34" charset="0"/>
              </a:rPr>
              <a:t>, Dy. CE/C/</a:t>
            </a:r>
            <a:r>
              <a:rPr lang="en-US" sz="2800" b="1" dirty="0" err="1" smtClean="0">
                <a:solidFill>
                  <a:srgbClr val="00FFFF"/>
                </a:solidFill>
                <a:latin typeface="Arial" pitchFamily="34" charset="0"/>
                <a:cs typeface="Arial" pitchFamily="34" charset="0"/>
              </a:rPr>
              <a:t>Bairabi</a:t>
            </a:r>
            <a:r>
              <a:rPr lang="en-US" sz="2800" b="1" dirty="0" smtClean="0">
                <a:solidFill>
                  <a:srgbClr val="00FFFF"/>
                </a:solidFill>
                <a:latin typeface="Arial" pitchFamily="34" charset="0"/>
                <a:cs typeface="Arial" pitchFamily="34" charset="0"/>
              </a:rPr>
              <a:t>/NFR</a:t>
            </a:r>
          </a:p>
          <a:p>
            <a:pPr algn="r"/>
            <a:endParaRPr lang="en-US" dirty="0"/>
          </a:p>
        </p:txBody>
      </p:sp>
    </p:spTree>
    <p:extLst>
      <p:ext uri="{BB962C8B-B14F-4D97-AF65-F5344CB8AC3E}">
        <p14:creationId xmlns:p14="http://schemas.microsoft.com/office/powerpoint/2010/main" val="837372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22369" y="0"/>
            <a:ext cx="9147261" cy="6858000"/>
          </a:xfrm>
          <a:prstGeom prst="rect">
            <a:avLst/>
          </a:prstGeom>
          <a:ln>
            <a:solidFill>
              <a:srgbClr val="FF0000"/>
            </a:solidFill>
          </a:ln>
        </p:spPr>
      </p:pic>
    </p:spTree>
    <p:extLst>
      <p:ext uri="{BB962C8B-B14F-4D97-AF65-F5344CB8AC3E}">
        <p14:creationId xmlns:p14="http://schemas.microsoft.com/office/powerpoint/2010/main" val="148976581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1999" cy="806824"/>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Instruments and Observation of Parameters</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28538714"/>
              </p:ext>
            </p:extLst>
          </p:nvPr>
        </p:nvGraphicFramePr>
        <p:xfrm>
          <a:off x="152400" y="741508"/>
          <a:ext cx="11831781" cy="6089104"/>
        </p:xfrm>
        <a:graphic>
          <a:graphicData uri="http://schemas.openxmlformats.org/drawingml/2006/table">
            <a:tbl>
              <a:tblPr firstRow="1" bandRow="1">
                <a:tableStyleId>{5DA37D80-6434-44D0-A028-1B22A696006F}</a:tableStyleId>
              </a:tblPr>
              <a:tblGrid>
                <a:gridCol w="2745941"/>
                <a:gridCol w="2725753"/>
                <a:gridCol w="6360087"/>
              </a:tblGrid>
              <a:tr h="345479">
                <a:tc>
                  <a:txBody>
                    <a:bodyPr/>
                    <a:lstStyle/>
                    <a:p>
                      <a:pPr marL="0" marR="0" algn="just">
                        <a:spcBef>
                          <a:spcPts val="0"/>
                        </a:spcBef>
                        <a:spcAft>
                          <a:spcPts val="0"/>
                        </a:spcAft>
                      </a:pPr>
                      <a:r>
                        <a:rPr lang="en-IN" sz="1800" kern="1200" dirty="0">
                          <a:effectLst/>
                          <a:latin typeface="Arial Black" pitchFamily="34" charset="0"/>
                        </a:rPr>
                        <a:t>PARAMETER</a:t>
                      </a:r>
                      <a:endParaRPr lang="en-US" sz="1800" dirty="0">
                        <a:effectLst/>
                        <a:latin typeface="Arial Black"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kern="1200">
                          <a:effectLst/>
                          <a:latin typeface="Arial Black" pitchFamily="34" charset="0"/>
                        </a:rPr>
                        <a:t>INSTRUMENTS</a:t>
                      </a:r>
                      <a:endParaRPr lang="en-US" sz="1800">
                        <a:effectLst/>
                        <a:latin typeface="Arial Black"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kern="1200" dirty="0">
                          <a:effectLst/>
                          <a:latin typeface="Arial Black" pitchFamily="34" charset="0"/>
                        </a:rPr>
                        <a:t>OBSERVATION</a:t>
                      </a:r>
                      <a:endParaRPr lang="en-US" sz="1800" dirty="0">
                        <a:effectLst/>
                        <a:latin typeface="Arial Black" pitchFamily="34" charset="0"/>
                        <a:ea typeface="Calibri" charset="0"/>
                        <a:cs typeface="Mangal" charset="0"/>
                      </a:endParaRPr>
                    </a:p>
                  </a:txBody>
                  <a:tcPr marL="68580" marR="68580" marT="34290" marB="34290"/>
                </a:tc>
              </a:tr>
              <a:tr h="586369">
                <a:tc>
                  <a:txBody>
                    <a:bodyPr/>
                    <a:lstStyle/>
                    <a:p>
                      <a:pPr marL="0" marR="0" algn="just">
                        <a:spcBef>
                          <a:spcPts val="0"/>
                        </a:spcBef>
                        <a:spcAft>
                          <a:spcPts val="0"/>
                        </a:spcAft>
                      </a:pPr>
                      <a:r>
                        <a:rPr lang="en-IN" sz="1800" b="1" kern="1200" dirty="0">
                          <a:solidFill>
                            <a:srgbClr val="C00000"/>
                          </a:solidFill>
                          <a:effectLst/>
                          <a:latin typeface="Arial Narrow" pitchFamily="34" charset="0"/>
                        </a:rPr>
                        <a:t>Convergence </a:t>
                      </a:r>
                      <a:endParaRPr lang="en-US" sz="1800" b="1" dirty="0">
                        <a:solidFill>
                          <a:srgbClr val="C0000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C00000"/>
                          </a:solidFill>
                          <a:effectLst/>
                          <a:latin typeface="Arial Narrow" pitchFamily="34" charset="0"/>
                        </a:rPr>
                        <a:t>Convergence meter</a:t>
                      </a:r>
                      <a:endParaRPr lang="en-US" sz="1800" b="1" u="none" strike="noStrike" kern="1200" dirty="0">
                        <a:solidFill>
                          <a:srgbClr val="C00000"/>
                        </a:solidFill>
                        <a:effectLst/>
                        <a:latin typeface="Arial Narrow" pitchFamily="34" charset="0"/>
                        <a:ea typeface="+mn-ea"/>
                        <a:cs typeface="+mn-cs"/>
                      </a:endParaRPr>
                    </a:p>
                  </a:txBody>
                  <a:tcPr marL="68580" marR="68580" marT="34290" marB="34290"/>
                </a:tc>
                <a:tc>
                  <a:txBody>
                    <a:bodyPr/>
                    <a:lstStyle/>
                    <a:p>
                      <a:pPr marL="0" marR="0" algn="just">
                        <a:spcBef>
                          <a:spcPts val="0"/>
                        </a:spcBef>
                        <a:spcAft>
                          <a:spcPts val="0"/>
                        </a:spcAft>
                      </a:pPr>
                      <a:r>
                        <a:rPr lang="en-US" sz="1800" b="1" u="none" strike="noStrike" kern="1200" dirty="0">
                          <a:solidFill>
                            <a:srgbClr val="C00000"/>
                          </a:solidFill>
                          <a:effectLst/>
                          <a:latin typeface="Arial Narrow" pitchFamily="34" charset="0"/>
                        </a:rPr>
                        <a:t>The contraction or elongation between two fixed points</a:t>
                      </a:r>
                      <a:r>
                        <a:rPr lang="en-US" sz="1800" b="1" u="none" kern="1200" dirty="0">
                          <a:solidFill>
                            <a:srgbClr val="C00000"/>
                          </a:solidFill>
                          <a:effectLst/>
                          <a:latin typeface="Arial Narrow" pitchFamily="34" charset="0"/>
                        </a:rPr>
                        <a:t>. </a:t>
                      </a:r>
                      <a:endParaRPr lang="en-US" sz="1800" b="1" u="none" dirty="0">
                        <a:solidFill>
                          <a:srgbClr val="C00000"/>
                        </a:solidFill>
                        <a:effectLst/>
                        <a:latin typeface="Arial Narrow" pitchFamily="34" charset="0"/>
                        <a:ea typeface="Calibri" charset="0"/>
                        <a:cs typeface="Mangal" charset="0"/>
                      </a:endParaRPr>
                    </a:p>
                  </a:txBody>
                  <a:tcPr marL="68580" marR="68580" marT="34290" marB="34290"/>
                </a:tc>
              </a:tr>
              <a:tr h="586369">
                <a:tc>
                  <a:txBody>
                    <a:bodyPr/>
                    <a:lstStyle/>
                    <a:p>
                      <a:pPr marL="0" marR="0" algn="just">
                        <a:spcBef>
                          <a:spcPts val="0"/>
                        </a:spcBef>
                        <a:spcAft>
                          <a:spcPts val="0"/>
                        </a:spcAft>
                      </a:pPr>
                      <a:r>
                        <a:rPr lang="en-IN" sz="1800" b="1" kern="1200" dirty="0">
                          <a:solidFill>
                            <a:srgbClr val="C00000"/>
                          </a:solidFill>
                          <a:effectLst/>
                          <a:latin typeface="Arial Narrow" pitchFamily="34" charset="0"/>
                        </a:rPr>
                        <a:t>Crown settlement </a:t>
                      </a:r>
                      <a:endParaRPr lang="en-US" sz="1800" b="1" dirty="0">
                        <a:solidFill>
                          <a:srgbClr val="C0000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C00000"/>
                          </a:solidFill>
                          <a:effectLst/>
                          <a:latin typeface="Arial Narrow" pitchFamily="34" charset="0"/>
                        </a:rPr>
                        <a:t>Prism</a:t>
                      </a:r>
                      <a:r>
                        <a:rPr lang="en-IN" sz="1800" b="1" u="none" kern="1200" dirty="0">
                          <a:solidFill>
                            <a:srgbClr val="C00000"/>
                          </a:solidFill>
                          <a:effectLst/>
                          <a:latin typeface="Arial Narrow" pitchFamily="34" charset="0"/>
                        </a:rPr>
                        <a:t> targets.</a:t>
                      </a:r>
                      <a:endParaRPr lang="en-US" sz="1800" b="1" u="none" dirty="0">
                        <a:solidFill>
                          <a:srgbClr val="C0000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C00000"/>
                          </a:solidFill>
                          <a:effectLst/>
                          <a:latin typeface="Arial Narrow" pitchFamily="34" charset="0"/>
                        </a:rPr>
                        <a:t>Changes in x, y &amp; z co-ordinate gives crown settlement.</a:t>
                      </a:r>
                      <a:r>
                        <a:rPr lang="en-IN" sz="1800" b="1" u="none" kern="1200" dirty="0">
                          <a:solidFill>
                            <a:srgbClr val="C00000"/>
                          </a:solidFill>
                          <a:effectLst/>
                          <a:latin typeface="Arial Narrow" pitchFamily="34" charset="0"/>
                        </a:rPr>
                        <a:t> 3D monitoring can be done.</a:t>
                      </a:r>
                      <a:endParaRPr lang="en-US" sz="1800" b="1" u="none" dirty="0">
                        <a:solidFill>
                          <a:srgbClr val="C00000"/>
                        </a:solidFill>
                        <a:effectLst/>
                        <a:latin typeface="Arial Narrow" pitchFamily="34" charset="0"/>
                        <a:ea typeface="Calibri" charset="0"/>
                        <a:cs typeface="Mangal" charset="0"/>
                      </a:endParaRPr>
                    </a:p>
                  </a:txBody>
                  <a:tcPr marL="68580" marR="68580" marT="34290" marB="34290"/>
                </a:tc>
              </a:tr>
              <a:tr h="586369">
                <a:tc>
                  <a:txBody>
                    <a:bodyPr/>
                    <a:lstStyle/>
                    <a:p>
                      <a:pPr marL="0" marR="0" algn="just">
                        <a:spcBef>
                          <a:spcPts val="0"/>
                        </a:spcBef>
                        <a:spcAft>
                          <a:spcPts val="0"/>
                        </a:spcAft>
                      </a:pPr>
                      <a:r>
                        <a:rPr lang="en-IN" sz="1800" b="1" kern="1200" dirty="0">
                          <a:solidFill>
                            <a:srgbClr val="C00000"/>
                          </a:solidFill>
                          <a:effectLst/>
                          <a:latin typeface="Arial Narrow" pitchFamily="34" charset="0"/>
                        </a:rPr>
                        <a:t>Rock mass settlements</a:t>
                      </a:r>
                      <a:endParaRPr lang="en-US" sz="1800" b="1" dirty="0">
                        <a:solidFill>
                          <a:srgbClr val="C0000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C00000"/>
                          </a:solidFill>
                          <a:effectLst/>
                          <a:latin typeface="Arial Narrow" pitchFamily="34" charset="0"/>
                          <a:hlinkClick r:id="rId2"/>
                        </a:rPr>
                        <a:t> </a:t>
                      </a:r>
                      <a:r>
                        <a:rPr lang="en-IN" sz="1800" b="1" u="none" strike="noStrike" kern="1200" dirty="0">
                          <a:solidFill>
                            <a:srgbClr val="C00000"/>
                          </a:solidFill>
                          <a:effectLst/>
                          <a:latin typeface="Arial Narrow" pitchFamily="34" charset="0"/>
                        </a:rPr>
                        <a:t>Tape Extensometer</a:t>
                      </a:r>
                      <a:r>
                        <a:rPr lang="en-IN" sz="1800" b="1" u="none" strike="noStrike" kern="1200" dirty="0">
                          <a:solidFill>
                            <a:srgbClr val="C00000"/>
                          </a:solidFill>
                          <a:effectLst/>
                          <a:latin typeface="Arial Narrow" pitchFamily="34" charset="0"/>
                          <a:hlinkClick r:id="rId2"/>
                        </a:rPr>
                        <a:t>.</a:t>
                      </a:r>
                      <a:endParaRPr lang="en-US" sz="1800" b="1" u="none" dirty="0">
                        <a:solidFill>
                          <a:srgbClr val="C0000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C00000"/>
                          </a:solidFill>
                          <a:effectLst/>
                          <a:latin typeface="Arial Narrow" pitchFamily="34" charset="0"/>
                        </a:rPr>
                        <a:t>Two point dimension changes gives rock mass movement.</a:t>
                      </a:r>
                      <a:endParaRPr lang="en-US" sz="1800" b="1" u="none" dirty="0">
                        <a:solidFill>
                          <a:srgbClr val="C00000"/>
                        </a:solidFill>
                        <a:effectLst/>
                        <a:latin typeface="Arial Narrow" pitchFamily="34" charset="0"/>
                        <a:ea typeface="Calibri" charset="0"/>
                        <a:cs typeface="Mangal" charset="0"/>
                      </a:endParaRPr>
                    </a:p>
                  </a:txBody>
                  <a:tcPr marL="68580" marR="68580" marT="34290" marB="34290"/>
                </a:tc>
              </a:tr>
              <a:tr h="586369">
                <a:tc>
                  <a:txBody>
                    <a:bodyPr/>
                    <a:lstStyle/>
                    <a:p>
                      <a:pPr marL="0" marR="0" algn="just">
                        <a:spcBef>
                          <a:spcPts val="0"/>
                        </a:spcBef>
                        <a:spcAft>
                          <a:spcPts val="0"/>
                        </a:spcAft>
                      </a:pPr>
                      <a:r>
                        <a:rPr lang="en-IN" sz="1800" b="1" kern="1200" dirty="0">
                          <a:solidFill>
                            <a:srgbClr val="0070C0"/>
                          </a:solidFill>
                          <a:effectLst/>
                          <a:latin typeface="Arial Narrow" pitchFamily="34" charset="0"/>
                        </a:rPr>
                        <a:t>Load in rock bolts/anchors</a:t>
                      </a:r>
                      <a:endParaRPr lang="en-US" sz="1800" b="1" dirty="0">
                        <a:solidFill>
                          <a:srgbClr val="0070C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0070C0"/>
                          </a:solidFill>
                          <a:effectLst/>
                          <a:latin typeface="Arial Narrow" pitchFamily="34" charset="0"/>
                        </a:rPr>
                        <a:t>Rock bolts load cell.</a:t>
                      </a:r>
                      <a:endParaRPr lang="en-US" sz="1800" b="1" u="none" dirty="0">
                        <a:solidFill>
                          <a:srgbClr val="0070C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0070C0"/>
                          </a:solidFill>
                          <a:effectLst/>
                          <a:latin typeface="Arial Narrow" pitchFamily="34" charset="0"/>
                        </a:rPr>
                        <a:t>It gives load on rock bolts to evaluate its accuracy.</a:t>
                      </a:r>
                      <a:endParaRPr lang="en-US" sz="1800" b="1" u="none" dirty="0">
                        <a:solidFill>
                          <a:srgbClr val="0070C0"/>
                        </a:solidFill>
                        <a:effectLst/>
                        <a:latin typeface="Arial Narrow" pitchFamily="34" charset="0"/>
                        <a:ea typeface="Calibri" charset="0"/>
                        <a:cs typeface="Mangal" charset="0"/>
                      </a:endParaRPr>
                    </a:p>
                  </a:txBody>
                  <a:tcPr marL="68580" marR="68580" marT="34290" marB="34290"/>
                </a:tc>
              </a:tr>
              <a:tr h="586369">
                <a:tc>
                  <a:txBody>
                    <a:bodyPr/>
                    <a:lstStyle/>
                    <a:p>
                      <a:pPr marL="0" marR="0" algn="just">
                        <a:spcBef>
                          <a:spcPts val="0"/>
                        </a:spcBef>
                        <a:spcAft>
                          <a:spcPts val="0"/>
                        </a:spcAft>
                      </a:pPr>
                      <a:r>
                        <a:rPr lang="en-IN" sz="1800" b="1" kern="1200" dirty="0">
                          <a:solidFill>
                            <a:srgbClr val="0070C0"/>
                          </a:solidFill>
                          <a:effectLst/>
                          <a:latin typeface="Arial Narrow" pitchFamily="34" charset="0"/>
                        </a:rPr>
                        <a:t>Loads in permanent steel structure</a:t>
                      </a:r>
                      <a:endParaRPr lang="en-US" sz="1800" b="1" dirty="0">
                        <a:solidFill>
                          <a:srgbClr val="0070C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0070C0"/>
                          </a:solidFill>
                          <a:effectLst/>
                          <a:latin typeface="Arial Narrow" pitchFamily="34" charset="0"/>
                        </a:rPr>
                        <a:t>Load cells</a:t>
                      </a:r>
                      <a:r>
                        <a:rPr lang="en-IN" sz="1800" b="1" u="none" kern="1200" dirty="0">
                          <a:solidFill>
                            <a:srgbClr val="0070C0"/>
                          </a:solidFill>
                          <a:effectLst/>
                          <a:latin typeface="Arial Narrow" pitchFamily="34" charset="0"/>
                        </a:rPr>
                        <a:t>.</a:t>
                      </a:r>
                      <a:endParaRPr lang="en-US" sz="1800" b="1" u="none" dirty="0">
                        <a:solidFill>
                          <a:srgbClr val="0070C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US" sz="1800" b="1" u="none" strike="noStrike" kern="1200" dirty="0">
                          <a:solidFill>
                            <a:srgbClr val="0070C0"/>
                          </a:solidFill>
                          <a:effectLst/>
                          <a:latin typeface="Arial Narrow" pitchFamily="34" charset="0"/>
                        </a:rPr>
                        <a:t>Hoop load on steel Ribs is obtained by this method.</a:t>
                      </a:r>
                      <a:endParaRPr lang="en-US" sz="1800" b="1" u="none" dirty="0">
                        <a:solidFill>
                          <a:srgbClr val="0070C0"/>
                        </a:solidFill>
                        <a:effectLst/>
                        <a:latin typeface="Arial Narrow" pitchFamily="34" charset="0"/>
                        <a:ea typeface="Calibri" charset="0"/>
                        <a:cs typeface="Mangal" charset="0"/>
                      </a:endParaRPr>
                    </a:p>
                  </a:txBody>
                  <a:tcPr marL="68580" marR="68580" marT="34290" marB="34290"/>
                </a:tc>
              </a:tr>
              <a:tr h="586369">
                <a:tc>
                  <a:txBody>
                    <a:bodyPr/>
                    <a:lstStyle/>
                    <a:p>
                      <a:pPr marL="0" marR="0" algn="just">
                        <a:spcBef>
                          <a:spcPts val="0"/>
                        </a:spcBef>
                        <a:spcAft>
                          <a:spcPts val="0"/>
                        </a:spcAft>
                      </a:pPr>
                      <a:r>
                        <a:rPr lang="en-IN" sz="1800" b="1" kern="1200" dirty="0">
                          <a:solidFill>
                            <a:srgbClr val="0070C0"/>
                          </a:solidFill>
                          <a:effectLst/>
                          <a:latin typeface="Arial Narrow" pitchFamily="34" charset="0"/>
                        </a:rPr>
                        <a:t>Stresses in </a:t>
                      </a:r>
                      <a:r>
                        <a:rPr lang="en-IN" sz="1800" b="1" kern="1200" dirty="0" err="1">
                          <a:solidFill>
                            <a:srgbClr val="0070C0"/>
                          </a:solidFill>
                          <a:effectLst/>
                          <a:latin typeface="Arial Narrow" pitchFamily="34" charset="0"/>
                        </a:rPr>
                        <a:t>shotcrete</a:t>
                      </a:r>
                      <a:r>
                        <a:rPr lang="en-IN" sz="1800" b="1" kern="1200" dirty="0">
                          <a:solidFill>
                            <a:srgbClr val="0070C0"/>
                          </a:solidFill>
                          <a:effectLst/>
                          <a:latin typeface="Arial Narrow" pitchFamily="34" charset="0"/>
                        </a:rPr>
                        <a:t>/ concrete</a:t>
                      </a:r>
                      <a:endParaRPr lang="en-US" sz="1800" b="1" dirty="0">
                        <a:solidFill>
                          <a:srgbClr val="0070C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0070C0"/>
                          </a:solidFill>
                          <a:effectLst/>
                          <a:latin typeface="Arial Narrow" pitchFamily="34" charset="0"/>
                        </a:rPr>
                        <a:t>Shotcrete stress cells.</a:t>
                      </a:r>
                      <a:endParaRPr lang="en-US" sz="1800" b="1" u="none" dirty="0">
                        <a:solidFill>
                          <a:srgbClr val="0070C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0070C0"/>
                          </a:solidFill>
                          <a:effectLst/>
                          <a:latin typeface="Arial Narrow" pitchFamily="34" charset="0"/>
                        </a:rPr>
                        <a:t>Gives loads on shotcrete.</a:t>
                      </a:r>
                      <a:endParaRPr lang="en-US" sz="1800" b="1" u="none" dirty="0">
                        <a:solidFill>
                          <a:srgbClr val="0070C0"/>
                        </a:solidFill>
                        <a:effectLst/>
                        <a:latin typeface="Arial Narrow" pitchFamily="34" charset="0"/>
                        <a:ea typeface="Calibri" charset="0"/>
                        <a:cs typeface="Mangal" charset="0"/>
                      </a:endParaRPr>
                    </a:p>
                  </a:txBody>
                  <a:tcPr marL="68580" marR="68580" marT="34290" marB="34290"/>
                </a:tc>
              </a:tr>
              <a:tr h="339477">
                <a:tc>
                  <a:txBody>
                    <a:bodyPr/>
                    <a:lstStyle/>
                    <a:p>
                      <a:pPr marL="0" marR="0" algn="just">
                        <a:spcBef>
                          <a:spcPts val="0"/>
                        </a:spcBef>
                        <a:spcAft>
                          <a:spcPts val="0"/>
                        </a:spcAft>
                      </a:pPr>
                      <a:r>
                        <a:rPr lang="en-IN" sz="1800" b="1" kern="1200">
                          <a:solidFill>
                            <a:srgbClr val="0070C0"/>
                          </a:solidFill>
                          <a:effectLst/>
                          <a:latin typeface="Arial Narrow" pitchFamily="34" charset="0"/>
                        </a:rPr>
                        <a:t>Earth pressure</a:t>
                      </a:r>
                      <a:endParaRPr lang="en-US" sz="1800" b="1">
                        <a:solidFill>
                          <a:srgbClr val="0070C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0070C0"/>
                          </a:solidFill>
                          <a:effectLst/>
                          <a:latin typeface="Arial Narrow" pitchFamily="34" charset="0"/>
                        </a:rPr>
                        <a:t>Earth pressure cells.</a:t>
                      </a:r>
                      <a:endParaRPr lang="en-US" sz="1800" b="1" u="none" dirty="0">
                        <a:solidFill>
                          <a:srgbClr val="0070C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0070C0"/>
                          </a:solidFill>
                          <a:effectLst/>
                          <a:latin typeface="Arial Narrow" pitchFamily="34" charset="0"/>
                        </a:rPr>
                        <a:t>Gives pressure due to rock mass around tunnels.</a:t>
                      </a:r>
                      <a:endParaRPr lang="en-US" sz="1800" b="1" u="none" dirty="0">
                        <a:solidFill>
                          <a:srgbClr val="0070C0"/>
                        </a:solidFill>
                        <a:effectLst/>
                        <a:latin typeface="Arial Narrow" pitchFamily="34" charset="0"/>
                        <a:ea typeface="Calibri" charset="0"/>
                        <a:cs typeface="Mangal" charset="0"/>
                      </a:endParaRPr>
                    </a:p>
                  </a:txBody>
                  <a:tcPr marL="68580" marR="68580" marT="34290" marB="34290"/>
                </a:tc>
              </a:tr>
              <a:tr h="586369">
                <a:tc>
                  <a:txBody>
                    <a:bodyPr/>
                    <a:lstStyle/>
                    <a:p>
                      <a:pPr marL="0" marR="0" algn="just">
                        <a:spcBef>
                          <a:spcPts val="0"/>
                        </a:spcBef>
                        <a:spcAft>
                          <a:spcPts val="0"/>
                        </a:spcAft>
                      </a:pPr>
                      <a:r>
                        <a:rPr lang="en-IN" sz="1800" b="1" kern="1200" dirty="0">
                          <a:solidFill>
                            <a:srgbClr val="C00000"/>
                          </a:solidFill>
                          <a:effectLst/>
                          <a:latin typeface="Arial Narrow" pitchFamily="34" charset="0"/>
                        </a:rPr>
                        <a:t>Strain in ribs and struts</a:t>
                      </a:r>
                      <a:endParaRPr lang="en-US" sz="1800" b="1" dirty="0">
                        <a:solidFill>
                          <a:srgbClr val="C0000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C00000"/>
                          </a:solidFill>
                          <a:effectLst/>
                          <a:latin typeface="Arial Narrow" pitchFamily="34" charset="0"/>
                        </a:rPr>
                        <a:t>Strain gauge.</a:t>
                      </a:r>
                      <a:endParaRPr lang="en-US" sz="1800" b="1" u="none" dirty="0">
                        <a:solidFill>
                          <a:srgbClr val="C0000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kern="1200" dirty="0">
                          <a:solidFill>
                            <a:srgbClr val="C00000"/>
                          </a:solidFill>
                          <a:effectLst/>
                          <a:latin typeface="Arial Narrow" pitchFamily="34" charset="0"/>
                        </a:rPr>
                        <a:t>Frequency on the tensioned wire gives strain.</a:t>
                      </a:r>
                      <a:endParaRPr lang="en-US" sz="1800" b="1" u="none" dirty="0">
                        <a:solidFill>
                          <a:srgbClr val="C00000"/>
                        </a:solidFill>
                        <a:effectLst/>
                        <a:latin typeface="Arial Narrow" pitchFamily="34" charset="0"/>
                        <a:ea typeface="Calibri" charset="0"/>
                        <a:cs typeface="Mangal" charset="0"/>
                      </a:endParaRPr>
                    </a:p>
                  </a:txBody>
                  <a:tcPr marL="68580" marR="68580" marT="34290" marB="34290"/>
                </a:tc>
              </a:tr>
              <a:tr h="586369">
                <a:tc>
                  <a:txBody>
                    <a:bodyPr/>
                    <a:lstStyle/>
                    <a:p>
                      <a:pPr marL="0" marR="0" algn="just">
                        <a:spcBef>
                          <a:spcPts val="0"/>
                        </a:spcBef>
                        <a:spcAft>
                          <a:spcPts val="0"/>
                        </a:spcAft>
                      </a:pPr>
                      <a:r>
                        <a:rPr lang="en-IN" sz="1800" b="1" kern="1200" dirty="0">
                          <a:solidFill>
                            <a:srgbClr val="C00000"/>
                          </a:solidFill>
                          <a:effectLst/>
                          <a:latin typeface="Arial Narrow" pitchFamily="34" charset="0"/>
                        </a:rPr>
                        <a:t>Strain in </a:t>
                      </a:r>
                      <a:r>
                        <a:rPr lang="en-IN" sz="1800" b="1" kern="1200" dirty="0" err="1">
                          <a:solidFill>
                            <a:srgbClr val="C00000"/>
                          </a:solidFill>
                          <a:effectLst/>
                          <a:latin typeface="Arial Narrow" pitchFamily="34" charset="0"/>
                        </a:rPr>
                        <a:t>shotcrete</a:t>
                      </a:r>
                      <a:endParaRPr lang="en-US" sz="1800" b="1" dirty="0">
                        <a:solidFill>
                          <a:srgbClr val="C0000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C00000"/>
                          </a:solidFill>
                          <a:effectLst/>
                          <a:latin typeface="Arial Narrow" pitchFamily="34" charset="0"/>
                        </a:rPr>
                        <a:t>Shotcrete strain meter.</a:t>
                      </a:r>
                      <a:endParaRPr lang="en-US" sz="1800" b="1" u="none" dirty="0">
                        <a:solidFill>
                          <a:srgbClr val="C0000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kern="1200" dirty="0">
                          <a:solidFill>
                            <a:srgbClr val="C00000"/>
                          </a:solidFill>
                          <a:effectLst/>
                          <a:latin typeface="Arial Narrow" pitchFamily="34" charset="0"/>
                        </a:rPr>
                        <a:t>Frequency on the tensioned wire gives strain.</a:t>
                      </a:r>
                      <a:endParaRPr lang="en-US" sz="1800" b="1" u="none" dirty="0">
                        <a:solidFill>
                          <a:srgbClr val="C00000"/>
                        </a:solidFill>
                        <a:effectLst/>
                        <a:latin typeface="Arial Narrow" pitchFamily="34" charset="0"/>
                        <a:ea typeface="Calibri" charset="0"/>
                        <a:cs typeface="Mangal" charset="0"/>
                      </a:endParaRPr>
                    </a:p>
                  </a:txBody>
                  <a:tcPr marL="68580" marR="68580" marT="34290" marB="34290"/>
                </a:tc>
              </a:tr>
              <a:tr h="586369">
                <a:tc>
                  <a:txBody>
                    <a:bodyPr/>
                    <a:lstStyle/>
                    <a:p>
                      <a:pPr marL="0" marR="0" algn="just">
                        <a:spcBef>
                          <a:spcPts val="0"/>
                        </a:spcBef>
                        <a:spcAft>
                          <a:spcPts val="0"/>
                        </a:spcAft>
                      </a:pPr>
                      <a:r>
                        <a:rPr lang="en-IN" sz="1800" b="1" kern="1200">
                          <a:solidFill>
                            <a:srgbClr val="C00000"/>
                          </a:solidFill>
                          <a:effectLst/>
                          <a:latin typeface="Arial Narrow" pitchFamily="34" charset="0"/>
                        </a:rPr>
                        <a:t>Pore water/ Seepage pressure</a:t>
                      </a:r>
                      <a:endParaRPr lang="en-US" sz="1800" b="1">
                        <a:solidFill>
                          <a:srgbClr val="C00000"/>
                        </a:solidFill>
                        <a:effectLst/>
                        <a:latin typeface="Arial Narrow" pitchFamily="34" charset="0"/>
                        <a:ea typeface="Calibri" charset="0"/>
                        <a:cs typeface="Mangal" charset="0"/>
                      </a:endParaRPr>
                    </a:p>
                  </a:txBody>
                  <a:tcPr marL="68580" marR="68580" marT="34290" marB="34290"/>
                </a:tc>
                <a:tc>
                  <a:txBody>
                    <a:bodyPr/>
                    <a:lstStyle/>
                    <a:p>
                      <a:pPr marL="0" marR="0" algn="just">
                        <a:spcBef>
                          <a:spcPts val="0"/>
                        </a:spcBef>
                        <a:spcAft>
                          <a:spcPts val="0"/>
                        </a:spcAft>
                      </a:pPr>
                      <a:r>
                        <a:rPr lang="en-IN" sz="1800" b="1" u="none" strike="noStrike" kern="1200" dirty="0">
                          <a:solidFill>
                            <a:srgbClr val="C00000"/>
                          </a:solidFill>
                          <a:effectLst/>
                          <a:latin typeface="Arial Narrow" pitchFamily="34" charset="0"/>
                        </a:rPr>
                        <a:t>Piezometer</a:t>
                      </a:r>
                      <a:r>
                        <a:rPr lang="en-IN" sz="1800" b="1" u="none" kern="1200" dirty="0">
                          <a:solidFill>
                            <a:srgbClr val="C00000"/>
                          </a:solidFill>
                          <a:effectLst/>
                          <a:latin typeface="Arial Narrow" pitchFamily="34" charset="0"/>
                        </a:rPr>
                        <a:t>.</a:t>
                      </a:r>
                      <a:endParaRPr lang="en-US" sz="1800" b="1" u="none" dirty="0">
                        <a:solidFill>
                          <a:srgbClr val="C00000"/>
                        </a:solidFill>
                        <a:effectLst/>
                        <a:latin typeface="Arial Narrow" pitchFamily="34" charset="0"/>
                        <a:ea typeface="Calibri" charset="0"/>
                        <a:cs typeface="Mangal" charset="0"/>
                      </a:endParaRPr>
                    </a:p>
                  </a:txBody>
                  <a:tcPr marL="68580" marR="68580" marT="34290" marB="34290"/>
                </a:tc>
                <a:tc>
                  <a:txBody>
                    <a:bodyPr/>
                    <a:lstStyle/>
                    <a:p>
                      <a:r>
                        <a:rPr lang="en-US" sz="1800" b="1" u="none" dirty="0" smtClean="0">
                          <a:solidFill>
                            <a:srgbClr val="C00000"/>
                          </a:solidFill>
                          <a:effectLst/>
                          <a:latin typeface="Arial Narrow" pitchFamily="34" charset="0"/>
                        </a:rPr>
                        <a:t>Pore water</a:t>
                      </a:r>
                      <a:r>
                        <a:rPr lang="en-US" sz="1800" b="1" u="none" baseline="0" dirty="0" smtClean="0">
                          <a:solidFill>
                            <a:srgbClr val="C00000"/>
                          </a:solidFill>
                          <a:effectLst/>
                          <a:latin typeface="Arial Narrow" pitchFamily="34" charset="0"/>
                        </a:rPr>
                        <a:t> pressure around tunnel which gives seepage pressure and hydraulic pressure.</a:t>
                      </a:r>
                      <a:endParaRPr lang="en-US" sz="1800" b="1" u="none" dirty="0">
                        <a:solidFill>
                          <a:srgbClr val="C00000"/>
                        </a:solidFill>
                        <a:effectLst/>
                        <a:latin typeface="Arial Narrow" pitchFamily="34" charset="0"/>
                      </a:endParaRPr>
                    </a:p>
                  </a:txBody>
                  <a:tcPr marL="68580" marR="68580" marT="34290" marB="34290"/>
                </a:tc>
              </a:tr>
            </a:tbl>
          </a:graphicData>
        </a:graphic>
      </p:graphicFrame>
      <p:sp>
        <p:nvSpPr>
          <p:cNvPr id="3" name="Rounded Rectangle 2"/>
          <p:cNvSpPr/>
          <p:nvPr/>
        </p:nvSpPr>
        <p:spPr>
          <a:xfrm>
            <a:off x="11152907" y="41560"/>
            <a:ext cx="1011382" cy="6405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smtClean="0">
                <a:solidFill>
                  <a:schemeClr val="tx1"/>
                </a:solidFill>
                <a:hlinkClick r:id="rId3" action="ppaction://hlinkfile"/>
              </a:rPr>
              <a:t>Video</a:t>
            </a:r>
            <a:endParaRPr lang="en-US" sz="2400" dirty="0">
              <a:solidFill>
                <a:schemeClr val="tx1"/>
              </a:solidFill>
            </a:endParaRPr>
          </a:p>
        </p:txBody>
      </p:sp>
      <p:sp>
        <p:nvSpPr>
          <p:cNvPr id="5" name="Oval 4"/>
          <p:cNvSpPr/>
          <p:nvPr/>
        </p:nvSpPr>
        <p:spPr>
          <a:xfrm>
            <a:off x="10983686" y="5693226"/>
            <a:ext cx="870857" cy="4680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hlinkClick r:id="rId4" action="ppaction://hlinksldjump"/>
              </a:rPr>
              <a:t>END</a:t>
            </a:r>
            <a:endParaRPr lang="en-US" dirty="0"/>
          </a:p>
        </p:txBody>
      </p:sp>
    </p:spTree>
    <p:extLst>
      <p:ext uri="{BB962C8B-B14F-4D97-AF65-F5344CB8AC3E}">
        <p14:creationId xmlns:p14="http://schemas.microsoft.com/office/powerpoint/2010/main" val="5907072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234869"/>
            <a:ext cx="10515600" cy="1325563"/>
          </a:xfrm>
        </p:spPr>
        <p:txBody>
          <a:bodyPr>
            <a:normAutofit fontScale="90000"/>
          </a:bodyPr>
          <a:lstStyle/>
          <a:p>
            <a:pPr algn="ctr"/>
            <a:r>
              <a:rPr lang="en-US" sz="5400" dirty="0" smtClean="0">
                <a:solidFill>
                  <a:srgbClr val="0070C0"/>
                </a:solidFill>
                <a:latin typeface="Arial Black" pitchFamily="34" charset="0"/>
              </a:rPr>
              <a:t>Case </a:t>
            </a:r>
            <a:r>
              <a:rPr lang="en-US" sz="5400" dirty="0" smtClean="0">
                <a:solidFill>
                  <a:srgbClr val="0070C0"/>
                </a:solidFill>
                <a:latin typeface="Arial Black" pitchFamily="34" charset="0"/>
              </a:rPr>
              <a:t>Study</a:t>
            </a:r>
            <a:br>
              <a:rPr lang="en-US" sz="5400" dirty="0" smtClean="0">
                <a:solidFill>
                  <a:srgbClr val="0070C0"/>
                </a:solidFill>
                <a:latin typeface="Arial Black" pitchFamily="34" charset="0"/>
              </a:rPr>
            </a:br>
            <a:r>
              <a:rPr lang="en-US" sz="5400" dirty="0" smtClean="0">
                <a:solidFill>
                  <a:srgbClr val="0070C0"/>
                </a:solidFill>
                <a:latin typeface="Arial Black" pitchFamily="34" charset="0"/>
              </a:rPr>
              <a:t>Tunnel </a:t>
            </a:r>
            <a:r>
              <a:rPr lang="en-US" sz="5400" dirty="0" smtClean="0">
                <a:solidFill>
                  <a:srgbClr val="0070C0"/>
                </a:solidFill>
                <a:latin typeface="Arial Black" pitchFamily="34" charset="0"/>
              </a:rPr>
              <a:t>No-1 </a:t>
            </a:r>
            <a:endParaRPr lang="en-US" sz="5400" dirty="0">
              <a:solidFill>
                <a:srgbClr val="0070C0"/>
              </a:solidFill>
              <a:latin typeface="Arial Black" pitchFamily="34" charset="0"/>
            </a:endParaRPr>
          </a:p>
        </p:txBody>
      </p:sp>
    </p:spTree>
    <p:extLst>
      <p:ext uri="{BB962C8B-B14F-4D97-AF65-F5344CB8AC3E}">
        <p14:creationId xmlns:p14="http://schemas.microsoft.com/office/powerpoint/2010/main" val="338196403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647"/>
            <a:ext cx="12192000" cy="696036"/>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1</a:t>
            </a:r>
            <a:r>
              <a:rPr lang="en-IN"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 Convergence measurement</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0" y="723331"/>
            <a:ext cx="12192000" cy="1943669"/>
          </a:xfrm>
        </p:spPr>
        <p:txBody>
          <a:bodyPr>
            <a:normAutofit fontScale="47500" lnSpcReduction="20000"/>
          </a:bodyPr>
          <a:lstStyle/>
          <a:p>
            <a:pPr marL="0" lvl="0" indent="0">
              <a:buNone/>
            </a:pPr>
            <a:r>
              <a:rPr lang="en-IN" sz="5100" dirty="0" smtClean="0">
                <a:solidFill>
                  <a:srgbClr val="00B050"/>
                </a:solidFill>
                <a:latin typeface="Arial Black" pitchFamily="34" charset="0"/>
              </a:rPr>
              <a:t>(i) By </a:t>
            </a:r>
            <a:r>
              <a:rPr lang="en-IN" sz="5100" dirty="0">
                <a:solidFill>
                  <a:srgbClr val="00B050"/>
                </a:solidFill>
                <a:latin typeface="Arial Black" pitchFamily="34" charset="0"/>
              </a:rPr>
              <a:t>tape extensometer </a:t>
            </a:r>
            <a:endParaRPr lang="en-US" sz="5100" dirty="0">
              <a:solidFill>
                <a:srgbClr val="00B050"/>
              </a:solidFill>
              <a:latin typeface="Arial Black" pitchFamily="34" charset="0"/>
            </a:endParaRPr>
          </a:p>
          <a:p>
            <a:r>
              <a:rPr lang="en-IN" sz="3300" b="1" dirty="0" smtClean="0">
                <a:latin typeface="Arial" pitchFamily="34" charset="0"/>
                <a:cs typeface="Arial" pitchFamily="34" charset="0"/>
              </a:rPr>
              <a:t>Measure </a:t>
            </a:r>
            <a:r>
              <a:rPr lang="en-IN" sz="3300" b="1" dirty="0">
                <a:latin typeface="Arial" pitchFamily="34" charset="0"/>
                <a:cs typeface="Arial" pitchFamily="34" charset="0"/>
              </a:rPr>
              <a:t>convergence or dimensional change in shape of the excavated </a:t>
            </a:r>
            <a:r>
              <a:rPr lang="en-IN" sz="3300" b="1" dirty="0" smtClean="0">
                <a:latin typeface="Arial" pitchFamily="34" charset="0"/>
                <a:cs typeface="Arial" pitchFamily="34" charset="0"/>
              </a:rPr>
              <a:t>tunnel. </a:t>
            </a:r>
          </a:p>
          <a:p>
            <a:r>
              <a:rPr lang="en-US" sz="3300" b="1" dirty="0" smtClean="0">
                <a:latin typeface="Arial" pitchFamily="34" charset="0"/>
                <a:cs typeface="Arial" pitchFamily="34" charset="0"/>
              </a:rPr>
              <a:t>Used at </a:t>
            </a:r>
            <a:r>
              <a:rPr lang="en-US" sz="3300" b="1" dirty="0">
                <a:latin typeface="Arial" pitchFamily="34" charset="0"/>
                <a:cs typeface="Arial" pitchFamily="34" charset="0"/>
              </a:rPr>
              <a:t>25 m c/c or change of strata in </a:t>
            </a:r>
            <a:r>
              <a:rPr lang="en-US" sz="3300" b="1" dirty="0" smtClean="0">
                <a:latin typeface="Arial" pitchFamily="34" charset="0"/>
                <a:cs typeface="Arial" pitchFamily="34" charset="0"/>
              </a:rPr>
              <a:t>NATM. </a:t>
            </a:r>
          </a:p>
          <a:p>
            <a:pPr>
              <a:lnSpc>
                <a:spcPct val="120000"/>
              </a:lnSpc>
            </a:pPr>
            <a:r>
              <a:rPr lang="en-US" sz="3300" b="1" dirty="0" smtClean="0">
                <a:latin typeface="Arial" pitchFamily="34" charset="0"/>
                <a:cs typeface="Arial" pitchFamily="34" charset="0"/>
              </a:rPr>
              <a:t>It consists </a:t>
            </a:r>
            <a:r>
              <a:rPr lang="en-US" sz="3300" b="1" dirty="0">
                <a:latin typeface="Arial" pitchFamily="34" charset="0"/>
                <a:cs typeface="Arial" pitchFamily="34" charset="0"/>
              </a:rPr>
              <a:t>of steel survey tape with punched holes loaded on </a:t>
            </a:r>
            <a:r>
              <a:rPr lang="en-US" sz="3300" b="1" dirty="0" smtClean="0">
                <a:latin typeface="Arial" pitchFamily="34" charset="0"/>
                <a:cs typeface="Arial" pitchFamily="34" charset="0"/>
              </a:rPr>
              <a:t>a reel </a:t>
            </a:r>
            <a:r>
              <a:rPr lang="en-US" sz="3300" b="1" dirty="0">
                <a:latin typeface="Arial" pitchFamily="34" charset="0"/>
                <a:cs typeface="Arial" pitchFamily="34" charset="0"/>
              </a:rPr>
              <a:t>fixed to the body of </a:t>
            </a:r>
            <a:r>
              <a:rPr lang="en-US" sz="3300" b="1" dirty="0" smtClean="0">
                <a:latin typeface="Arial" pitchFamily="34" charset="0"/>
                <a:cs typeface="Arial" pitchFamily="34" charset="0"/>
              </a:rPr>
              <a:t>instrument with </a:t>
            </a:r>
            <a:r>
              <a:rPr lang="en-US" sz="3300" b="1" dirty="0">
                <a:latin typeface="Arial" pitchFamily="34" charset="0"/>
                <a:cs typeface="Arial" pitchFamily="34" charset="0"/>
              </a:rPr>
              <a:t>a tensioning </a:t>
            </a:r>
            <a:r>
              <a:rPr lang="en-US" sz="3300" b="1" dirty="0" smtClean="0">
                <a:latin typeface="Arial" pitchFamily="34" charset="0"/>
                <a:cs typeface="Arial" pitchFamily="34" charset="0"/>
              </a:rPr>
              <a:t>mechanism having dial/digital indicator.</a:t>
            </a:r>
          </a:p>
          <a:p>
            <a:r>
              <a:rPr lang="en-US" sz="3300" b="1" dirty="0" smtClean="0">
                <a:latin typeface="Arial" pitchFamily="34" charset="0"/>
                <a:cs typeface="Arial" pitchFamily="34" charset="0"/>
              </a:rPr>
              <a:t>Its </a:t>
            </a:r>
            <a:r>
              <a:rPr lang="en-US" sz="3300" b="1" dirty="0">
                <a:latin typeface="Arial" pitchFamily="34" charset="0"/>
                <a:cs typeface="Arial" pitchFamily="34" charset="0"/>
              </a:rPr>
              <a:t>measuring range is </a:t>
            </a:r>
            <a:r>
              <a:rPr lang="en-US" sz="3300" b="1" dirty="0" err="1">
                <a:latin typeface="Arial" pitchFamily="34" charset="0"/>
                <a:cs typeface="Arial" pitchFamily="34" charset="0"/>
              </a:rPr>
              <a:t>upto</a:t>
            </a:r>
            <a:r>
              <a:rPr lang="en-US" sz="3300" b="1" dirty="0">
                <a:latin typeface="Arial" pitchFamily="34" charset="0"/>
                <a:cs typeface="Arial" pitchFamily="34" charset="0"/>
              </a:rPr>
              <a:t> 30 m and resolution is 0.05 mm.</a:t>
            </a:r>
          </a:p>
          <a:p>
            <a:endParaRPr lang="en-US" sz="3300" dirty="0"/>
          </a:p>
        </p:txBody>
      </p:sp>
      <p:pic>
        <p:nvPicPr>
          <p:cNvPr id="4" name="Picture 3" descr="C:\Users\Shashank Shekhar\Desktop\INSTRUMENTATION PAPER\photos\extensometer.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773" y="2770497"/>
            <a:ext cx="4225119" cy="3794076"/>
          </a:xfrm>
          <a:prstGeom prst="rect">
            <a:avLst/>
          </a:prstGeom>
          <a:noFill/>
          <a:ln>
            <a:solidFill>
              <a:srgbClr val="FF0000"/>
            </a:solidFill>
          </a:ln>
        </p:spPr>
      </p:pic>
      <p:pic>
        <p:nvPicPr>
          <p:cNvPr id="5" name="Picture 4"/>
          <p:cNvPicPr/>
          <p:nvPr/>
        </p:nvPicPr>
        <p:blipFill rotWithShape="1">
          <a:blip r:embed="rId4" cstate="print"/>
          <a:srcRect t="4363" b="4363"/>
          <a:stretch/>
        </p:blipFill>
        <p:spPr>
          <a:xfrm>
            <a:off x="4685731" y="2770497"/>
            <a:ext cx="7506269" cy="4063620"/>
          </a:xfrm>
          <a:prstGeom prst="rect">
            <a:avLst/>
          </a:prstGeom>
          <a:ln>
            <a:solidFill>
              <a:srgbClr val="FF0000"/>
            </a:solidFill>
          </a:ln>
        </p:spPr>
      </p:pic>
    </p:spTree>
    <p:extLst>
      <p:ext uri="{BB962C8B-B14F-4D97-AF65-F5344CB8AC3E}">
        <p14:creationId xmlns:p14="http://schemas.microsoft.com/office/powerpoint/2010/main" val="25092450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3647"/>
            <a:ext cx="12192000" cy="2169996"/>
          </a:xfrm>
        </p:spPr>
        <p:txBody>
          <a:bodyPr>
            <a:normAutofit fontScale="92500" lnSpcReduction="20000"/>
          </a:bodyPr>
          <a:lstStyle/>
          <a:p>
            <a:pPr marL="0" lvl="0" indent="0">
              <a:buNone/>
            </a:pPr>
            <a:r>
              <a:rPr lang="en-IN" dirty="0" smtClean="0">
                <a:solidFill>
                  <a:srgbClr val="00B050"/>
                </a:solidFill>
                <a:latin typeface="Arial Black" pitchFamily="34" charset="0"/>
              </a:rPr>
              <a:t>(ii) By </a:t>
            </a:r>
            <a:r>
              <a:rPr lang="en-IN" dirty="0">
                <a:solidFill>
                  <a:srgbClr val="00B050"/>
                </a:solidFill>
                <a:latin typeface="Arial Black" pitchFamily="34" charset="0"/>
              </a:rPr>
              <a:t>Prism Targets: </a:t>
            </a:r>
            <a:endParaRPr lang="en-IN" dirty="0" smtClean="0">
              <a:solidFill>
                <a:srgbClr val="00B050"/>
              </a:solidFill>
              <a:latin typeface="Arial Black" pitchFamily="34" charset="0"/>
            </a:endParaRPr>
          </a:p>
          <a:p>
            <a:r>
              <a:rPr lang="en-IN" sz="2600" dirty="0" smtClean="0">
                <a:latin typeface="Arial" pitchFamily="34" charset="0"/>
                <a:cs typeface="Arial" pitchFamily="34" charset="0"/>
              </a:rPr>
              <a:t>It is used </a:t>
            </a:r>
            <a:r>
              <a:rPr lang="en-IN" sz="2600" dirty="0">
                <a:latin typeface="Arial" pitchFamily="34" charset="0"/>
                <a:cs typeface="Arial" pitchFamily="34" charset="0"/>
              </a:rPr>
              <a:t>to measure dimensional change in shape of the excavated tunnel by optical method by measuring its x, y &amp; z co-ordinates. </a:t>
            </a:r>
            <a:endParaRPr lang="en-IN" sz="2600" dirty="0" smtClean="0">
              <a:latin typeface="Arial" pitchFamily="34" charset="0"/>
              <a:cs typeface="Arial" pitchFamily="34" charset="0"/>
            </a:endParaRPr>
          </a:p>
          <a:p>
            <a:r>
              <a:rPr lang="en-IN" sz="2600" dirty="0" smtClean="0">
                <a:latin typeface="Arial" pitchFamily="34" charset="0"/>
                <a:cs typeface="Arial" pitchFamily="34" charset="0"/>
              </a:rPr>
              <a:t>Reflector </a:t>
            </a:r>
            <a:r>
              <a:rPr lang="en-IN" sz="2600" dirty="0">
                <a:latin typeface="Arial" pitchFamily="34" charset="0"/>
                <a:cs typeface="Arial" pitchFamily="34" charset="0"/>
              </a:rPr>
              <a:t>targets are fixed along the </a:t>
            </a:r>
            <a:r>
              <a:rPr lang="en-IN" sz="2600" dirty="0" smtClean="0">
                <a:latin typeface="Arial" pitchFamily="34" charset="0"/>
                <a:cs typeface="Arial" pitchFamily="34" charset="0"/>
              </a:rPr>
              <a:t>periphery </a:t>
            </a:r>
            <a:r>
              <a:rPr lang="en-IN" sz="2600" dirty="0">
                <a:latin typeface="Arial" pitchFamily="34" charset="0"/>
                <a:cs typeface="Arial" pitchFamily="34" charset="0"/>
              </a:rPr>
              <a:t>of </a:t>
            </a:r>
            <a:r>
              <a:rPr lang="en-IN" sz="2600" dirty="0" smtClean="0">
                <a:latin typeface="Arial" pitchFamily="34" charset="0"/>
                <a:cs typeface="Arial" pitchFamily="34" charset="0"/>
              </a:rPr>
              <a:t>excavated tunnel profile.</a:t>
            </a:r>
          </a:p>
          <a:p>
            <a:r>
              <a:rPr lang="en-IN" sz="2600" dirty="0" smtClean="0">
                <a:latin typeface="Arial" pitchFamily="34" charset="0"/>
                <a:cs typeface="Arial" pitchFamily="34" charset="0"/>
              </a:rPr>
              <a:t>Periodic </a:t>
            </a:r>
            <a:r>
              <a:rPr lang="en-IN" sz="2600" dirty="0">
                <a:latin typeface="Arial" pitchFamily="34" charset="0"/>
                <a:cs typeface="Arial" pitchFamily="34" charset="0"/>
              </a:rPr>
              <a:t>readings are obtained which gives relative figures to know </a:t>
            </a:r>
            <a:r>
              <a:rPr lang="en-IN" sz="2600" dirty="0" smtClean="0">
                <a:latin typeface="Arial" pitchFamily="34" charset="0"/>
                <a:cs typeface="Arial" pitchFamily="34" charset="0"/>
              </a:rPr>
              <a:t>dimensional </a:t>
            </a:r>
            <a:r>
              <a:rPr lang="en-IN" sz="2600" dirty="0">
                <a:latin typeface="Arial" pitchFamily="34" charset="0"/>
                <a:cs typeface="Arial" pitchFamily="34" charset="0"/>
              </a:rPr>
              <a:t>changes in structure.</a:t>
            </a:r>
            <a:endParaRPr lang="en-US" sz="2600" dirty="0">
              <a:latin typeface="Arial" pitchFamily="34" charset="0"/>
              <a:cs typeface="Arial" pitchFamily="34" charset="0"/>
            </a:endParaRPr>
          </a:p>
          <a:p>
            <a:endParaRPr lang="en-US" dirty="0"/>
          </a:p>
        </p:txBody>
      </p:sp>
      <p:pic>
        <p:nvPicPr>
          <p:cNvPr id="4" name="Picture 3" descr="C:\Users\Shashank Shekhar\Desktop\INSTRUMENTATION PAPER\photos\3-d monitering.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8742" y="2292828"/>
            <a:ext cx="4006755" cy="4422230"/>
          </a:xfrm>
          <a:prstGeom prst="rect">
            <a:avLst/>
          </a:prstGeom>
          <a:noFill/>
          <a:ln>
            <a:solidFill>
              <a:srgbClr val="FF0000"/>
            </a:solidFill>
          </a:ln>
        </p:spPr>
      </p:pic>
      <p:pic>
        <p:nvPicPr>
          <p:cNvPr id="5" name="Picture 4" descr="C:\Users\DY CE Bairabi\Desktop\INSTRUMENTATION PAPER\photos\20160618_18544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63821" y="2292828"/>
            <a:ext cx="6250675" cy="4422229"/>
          </a:xfrm>
          <a:prstGeom prst="rect">
            <a:avLst/>
          </a:prstGeom>
          <a:noFill/>
          <a:ln>
            <a:solidFill>
              <a:srgbClr val="FF0000"/>
            </a:solidFill>
          </a:ln>
        </p:spPr>
      </p:pic>
    </p:spTree>
    <p:extLst>
      <p:ext uri="{BB962C8B-B14F-4D97-AF65-F5344CB8AC3E}">
        <p14:creationId xmlns:p14="http://schemas.microsoft.com/office/powerpoint/2010/main" val="56342067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
            <a:ext cx="12192000" cy="2197290"/>
          </a:xfrm>
        </p:spPr>
        <p:txBody>
          <a:bodyPr>
            <a:normAutofit fontScale="47500" lnSpcReduction="20000"/>
          </a:bodyPr>
          <a:lstStyle/>
          <a:p>
            <a:pPr marL="0" lvl="0" indent="0">
              <a:buNone/>
            </a:pPr>
            <a:r>
              <a:rPr lang="en-IN" sz="4400" dirty="0" smtClean="0">
                <a:solidFill>
                  <a:srgbClr val="00B050"/>
                </a:solidFill>
                <a:latin typeface="Arial Black" pitchFamily="34" charset="0"/>
              </a:rPr>
              <a:t>(iii) By convergence meter</a:t>
            </a:r>
            <a:endParaRPr lang="en-IN" sz="4400" dirty="0">
              <a:solidFill>
                <a:srgbClr val="00B050"/>
              </a:solidFill>
              <a:latin typeface="Arial Black" pitchFamily="34" charset="0"/>
            </a:endParaRPr>
          </a:p>
          <a:p>
            <a:r>
              <a:rPr lang="en-IN" sz="3800" dirty="0">
                <a:latin typeface="Arial" pitchFamily="34" charset="0"/>
                <a:cs typeface="Arial" pitchFamily="34" charset="0"/>
              </a:rPr>
              <a:t>P</a:t>
            </a:r>
            <a:r>
              <a:rPr lang="en-IN" sz="3800" dirty="0" smtClean="0">
                <a:latin typeface="Arial" pitchFamily="34" charset="0"/>
                <a:cs typeface="Arial" pitchFamily="34" charset="0"/>
              </a:rPr>
              <a:t>rofile is </a:t>
            </a:r>
            <a:r>
              <a:rPr lang="en-IN" sz="3800" dirty="0">
                <a:latin typeface="Arial" pitchFamily="34" charset="0"/>
                <a:cs typeface="Arial" pitchFamily="34" charset="0"/>
              </a:rPr>
              <a:t>measured </a:t>
            </a:r>
            <a:r>
              <a:rPr lang="en-IN" sz="3800" dirty="0" smtClean="0">
                <a:latin typeface="Arial" pitchFamily="34" charset="0"/>
                <a:cs typeface="Arial" pitchFamily="34" charset="0"/>
              </a:rPr>
              <a:t>by </a:t>
            </a:r>
            <a:r>
              <a:rPr lang="en-IN" sz="3800" dirty="0">
                <a:latin typeface="Arial" pitchFamily="34" charset="0"/>
                <a:cs typeface="Arial" pitchFamily="34" charset="0"/>
              </a:rPr>
              <a:t>measuring the tension in the extended wire. </a:t>
            </a:r>
            <a:endParaRPr lang="en-IN" sz="3800" dirty="0" smtClean="0">
              <a:latin typeface="Arial" pitchFamily="34" charset="0"/>
              <a:cs typeface="Arial" pitchFamily="34" charset="0"/>
            </a:endParaRPr>
          </a:p>
          <a:p>
            <a:r>
              <a:rPr lang="en-IN" sz="3800" dirty="0" smtClean="0">
                <a:latin typeface="Arial" pitchFamily="34" charset="0"/>
                <a:cs typeface="Arial" pitchFamily="34" charset="0"/>
              </a:rPr>
              <a:t>It </a:t>
            </a:r>
            <a:r>
              <a:rPr lang="en-IN" sz="3800" dirty="0">
                <a:latin typeface="Arial" pitchFamily="34" charset="0"/>
                <a:cs typeface="Arial" pitchFamily="34" charset="0"/>
              </a:rPr>
              <a:t>is being used at every</a:t>
            </a:r>
            <a:r>
              <a:rPr lang="en-US" sz="3800" dirty="0">
                <a:latin typeface="Arial" pitchFamily="34" charset="0"/>
                <a:cs typeface="Arial" pitchFamily="34" charset="0"/>
              </a:rPr>
              <a:t> 50m c/c or change of strata in </a:t>
            </a:r>
            <a:r>
              <a:rPr lang="en-US" sz="3800" dirty="0" smtClean="0">
                <a:latin typeface="Arial" pitchFamily="34" charset="0"/>
                <a:cs typeface="Arial" pitchFamily="34" charset="0"/>
              </a:rPr>
              <a:t>NATM.</a:t>
            </a:r>
          </a:p>
          <a:p>
            <a:r>
              <a:rPr lang="en-US" sz="3800" dirty="0" smtClean="0">
                <a:latin typeface="Arial" pitchFamily="34" charset="0"/>
                <a:cs typeface="Arial" pitchFamily="34" charset="0"/>
              </a:rPr>
              <a:t>The </a:t>
            </a:r>
            <a:r>
              <a:rPr lang="en-US" sz="3800" dirty="0">
                <a:latin typeface="Arial" pitchFamily="34" charset="0"/>
                <a:cs typeface="Arial" pitchFamily="34" charset="0"/>
              </a:rPr>
              <a:t>vibrating wire convergence meter is designed to detect the deformation of rock or soil masses by measuring the contraction(or elongation) between 2 fixed anchor points</a:t>
            </a:r>
            <a:r>
              <a:rPr lang="en-US" sz="3800" dirty="0" smtClean="0">
                <a:latin typeface="Arial" pitchFamily="34" charset="0"/>
                <a:cs typeface="Arial" pitchFamily="34" charset="0"/>
              </a:rPr>
              <a:t>.</a:t>
            </a:r>
          </a:p>
          <a:p>
            <a:r>
              <a:rPr lang="en-US" sz="3800" dirty="0" smtClean="0">
                <a:latin typeface="Arial" pitchFamily="34" charset="0"/>
                <a:cs typeface="Arial" pitchFamily="34" charset="0"/>
              </a:rPr>
              <a:t>Anchor </a:t>
            </a:r>
            <a:r>
              <a:rPr lang="en-US" sz="3800" dirty="0">
                <a:latin typeface="Arial" pitchFamily="34" charset="0"/>
                <a:cs typeface="Arial" pitchFamily="34" charset="0"/>
              </a:rPr>
              <a:t>points are established in the mass and connecting rods from one anchor </a:t>
            </a:r>
            <a:r>
              <a:rPr lang="en-US" sz="3800" dirty="0" smtClean="0">
                <a:latin typeface="Arial" pitchFamily="34" charset="0"/>
                <a:cs typeface="Arial" pitchFamily="34" charset="0"/>
              </a:rPr>
              <a:t>leads </a:t>
            </a:r>
            <a:r>
              <a:rPr lang="en-US" sz="3800" dirty="0">
                <a:latin typeface="Arial" pitchFamily="34" charset="0"/>
                <a:cs typeface="Arial" pitchFamily="34" charset="0"/>
              </a:rPr>
              <a:t>back to transducer assembly located at the second anchor point. Changes in distance between the 2 anchors are conveyed by the connecting rods and measured by the transducer.</a:t>
            </a:r>
          </a:p>
          <a:p>
            <a:endParaRPr lang="en-US" dirty="0"/>
          </a:p>
        </p:txBody>
      </p:sp>
      <p:pic>
        <p:nvPicPr>
          <p:cNvPr id="4" name="Picture 3" descr="C:\Users\Shashank Shekhar\Desktop\INSTRUMENTATION PAPER\photos\convegence mete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23332" y="2197291"/>
            <a:ext cx="4353636" cy="4394578"/>
          </a:xfrm>
          <a:prstGeom prst="rect">
            <a:avLst/>
          </a:prstGeom>
          <a:noFill/>
          <a:ln>
            <a:solidFill>
              <a:srgbClr val="FF0000"/>
            </a:solidFill>
          </a:ln>
        </p:spPr>
      </p:pic>
      <p:pic>
        <p:nvPicPr>
          <p:cNvPr id="5" name="Picture 4"/>
          <p:cNvPicPr/>
          <p:nvPr/>
        </p:nvPicPr>
        <p:blipFill>
          <a:blip r:embed="rId3" cstate="print"/>
          <a:stretch>
            <a:fillRect/>
          </a:stretch>
        </p:blipFill>
        <p:spPr>
          <a:xfrm>
            <a:off x="5395130" y="2213057"/>
            <a:ext cx="6601251" cy="4394578"/>
          </a:xfrm>
          <a:prstGeom prst="rect">
            <a:avLst/>
          </a:prstGeom>
          <a:ln>
            <a:solidFill>
              <a:srgbClr val="FF0000"/>
            </a:solidFill>
          </a:ln>
        </p:spPr>
      </p:pic>
    </p:spTree>
    <p:extLst>
      <p:ext uri="{BB962C8B-B14F-4D97-AF65-F5344CB8AC3E}">
        <p14:creationId xmlns:p14="http://schemas.microsoft.com/office/powerpoint/2010/main" val="377515853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723331"/>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sz="40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2.Rock </a:t>
            </a:r>
            <a:r>
              <a:rPr lang="en-IN"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bolt Load cell</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ndParaRPr>
          </a:p>
        </p:txBody>
      </p:sp>
      <p:sp>
        <p:nvSpPr>
          <p:cNvPr id="3" name="Content Placeholder 2"/>
          <p:cNvSpPr>
            <a:spLocks noGrp="1"/>
          </p:cNvSpPr>
          <p:nvPr>
            <p:ph idx="1"/>
          </p:nvPr>
        </p:nvSpPr>
        <p:spPr>
          <a:xfrm>
            <a:off x="0" y="598714"/>
            <a:ext cx="12192000" cy="2103543"/>
          </a:xfrm>
        </p:spPr>
        <p:txBody>
          <a:bodyPr>
            <a:normAutofit fontScale="77500" lnSpcReduction="20000"/>
          </a:bodyPr>
          <a:lstStyle/>
          <a:p>
            <a:r>
              <a:rPr lang="en-IN" sz="2100" dirty="0">
                <a:latin typeface="Arial" pitchFamily="34" charset="0"/>
                <a:cs typeface="Arial" pitchFamily="34" charset="0"/>
              </a:rPr>
              <a:t>It measures load in rock </a:t>
            </a:r>
            <a:r>
              <a:rPr lang="en-IN" sz="2100" dirty="0" smtClean="0">
                <a:latin typeface="Arial" pitchFamily="34" charset="0"/>
                <a:cs typeface="Arial" pitchFamily="34" charset="0"/>
              </a:rPr>
              <a:t>bolts</a:t>
            </a:r>
            <a:r>
              <a:rPr lang="en-IN" sz="2100" dirty="0">
                <a:latin typeface="Arial" pitchFamily="34" charset="0"/>
                <a:cs typeface="Arial" pitchFamily="34" charset="0"/>
              </a:rPr>
              <a:t> </a:t>
            </a:r>
            <a:r>
              <a:rPr lang="en-IN" sz="2100" dirty="0" smtClean="0">
                <a:latin typeface="Arial" pitchFamily="34" charset="0"/>
                <a:cs typeface="Arial" pitchFamily="34" charset="0"/>
              </a:rPr>
              <a:t>&amp; is </a:t>
            </a:r>
            <a:r>
              <a:rPr lang="en-IN" sz="2100" dirty="0">
                <a:latin typeface="Arial" pitchFamily="34" charset="0"/>
                <a:cs typeface="Arial" pitchFamily="34" charset="0"/>
              </a:rPr>
              <a:t>fixed at 100 m C/C interval or randomly as required. </a:t>
            </a:r>
            <a:endParaRPr lang="en-IN" sz="2100" dirty="0" smtClean="0">
              <a:latin typeface="Arial" pitchFamily="34" charset="0"/>
              <a:cs typeface="Arial" pitchFamily="34" charset="0"/>
            </a:endParaRPr>
          </a:p>
          <a:p>
            <a:pPr>
              <a:lnSpc>
                <a:spcPct val="120000"/>
              </a:lnSpc>
            </a:pPr>
            <a:r>
              <a:rPr lang="en-IN" sz="2100" dirty="0" smtClean="0">
                <a:latin typeface="Arial" pitchFamily="34" charset="0"/>
                <a:cs typeface="Arial" pitchFamily="34" charset="0"/>
              </a:rPr>
              <a:t>The </a:t>
            </a:r>
            <a:r>
              <a:rPr lang="en-IN" sz="2100" dirty="0">
                <a:latin typeface="Arial" pitchFamily="34" charset="0"/>
                <a:cs typeface="Arial" pitchFamily="34" charset="0"/>
              </a:rPr>
              <a:t>vibrating wire load cell are composed of three or six VW </a:t>
            </a:r>
            <a:r>
              <a:rPr lang="en-IN" sz="2100" dirty="0" smtClean="0">
                <a:latin typeface="Arial" pitchFamily="34" charset="0"/>
                <a:cs typeface="Arial" pitchFamily="34" charset="0"/>
              </a:rPr>
              <a:t>gauges </a:t>
            </a:r>
            <a:r>
              <a:rPr lang="en-IN" sz="2100" dirty="0">
                <a:latin typeface="Arial" pitchFamily="34" charset="0"/>
                <a:cs typeface="Arial" pitchFamily="34" charset="0"/>
              </a:rPr>
              <a:t>mounted parallel to each other equally spaced in a ring cylinder of heat treated steel alloy. When load is applied on the cell, change in tension of the gauge causes change in the frequency that is induced by plucking coil. The average of the reading from the cells represents the mean load on the anchor.</a:t>
            </a:r>
            <a:endParaRPr lang="en-US" sz="2100" dirty="0">
              <a:latin typeface="Arial" pitchFamily="34" charset="0"/>
              <a:cs typeface="Arial" pitchFamily="34" charset="0"/>
            </a:endParaRPr>
          </a:p>
          <a:p>
            <a:pPr lvl="0"/>
            <a:r>
              <a:rPr lang="en-IN" sz="2100" dirty="0">
                <a:latin typeface="Arial" pitchFamily="34" charset="0"/>
                <a:cs typeface="Arial" pitchFamily="34" charset="0"/>
              </a:rPr>
              <a:t>Data is measured in the form of graph showing cumulative load in tons</a:t>
            </a:r>
            <a:r>
              <a:rPr lang="en-IN" sz="2100" dirty="0" smtClean="0">
                <a:latin typeface="Arial" pitchFamily="34" charset="0"/>
                <a:cs typeface="Arial" pitchFamily="34" charset="0"/>
              </a:rPr>
              <a:t>.</a:t>
            </a:r>
            <a:endParaRPr lang="en-US" sz="2100" dirty="0">
              <a:latin typeface="Arial" pitchFamily="34" charset="0"/>
              <a:cs typeface="Arial" pitchFamily="34" charset="0"/>
            </a:endParaRPr>
          </a:p>
          <a:p>
            <a:pPr lvl="0"/>
            <a:r>
              <a:rPr lang="en-IN" sz="2100" dirty="0">
                <a:latin typeface="Arial" pitchFamily="34" charset="0"/>
                <a:cs typeface="Arial" pitchFamily="34" charset="0"/>
              </a:rPr>
              <a:t>Load on rock bolt signify its integrity with the surrounding rock mass</a:t>
            </a:r>
            <a:endParaRPr lang="en-US" sz="2100" dirty="0">
              <a:latin typeface="Arial" pitchFamily="34" charset="0"/>
              <a:cs typeface="Arial" pitchFamily="34" charset="0"/>
            </a:endParaRPr>
          </a:p>
          <a:p>
            <a:endParaRPr lang="en-US" dirty="0"/>
          </a:p>
        </p:txBody>
      </p:sp>
      <p:pic>
        <p:nvPicPr>
          <p:cNvPr id="4" name="Picture 3" descr="C:\Users\Shashank Shekhar\Desktop\INSTRUMENTATION PAPER\photos\rock bolt load cell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4840" y="2688609"/>
            <a:ext cx="4662984" cy="4039737"/>
          </a:xfrm>
          <a:prstGeom prst="rect">
            <a:avLst/>
          </a:prstGeom>
          <a:noFill/>
          <a:ln>
            <a:solidFill>
              <a:srgbClr val="FF0000"/>
            </a:solidFill>
          </a:ln>
        </p:spPr>
      </p:pic>
      <p:pic>
        <p:nvPicPr>
          <p:cNvPr id="5" name="Picture 4"/>
          <p:cNvPicPr/>
          <p:nvPr/>
        </p:nvPicPr>
        <p:blipFill rotWithShape="1">
          <a:blip r:embed="rId3" cstate="print"/>
          <a:srcRect t="3611"/>
          <a:stretch/>
        </p:blipFill>
        <p:spPr bwMode="auto">
          <a:xfrm>
            <a:off x="5199797" y="2688609"/>
            <a:ext cx="6837528" cy="4039737"/>
          </a:xfrm>
          <a:prstGeom prst="rect">
            <a:avLst/>
          </a:prstGeom>
          <a:ln>
            <a:solidFill>
              <a:srgbClr val="FF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8251587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586853"/>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3. Rib </a:t>
            </a:r>
            <a:r>
              <a:rPr lang="en-IN"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Load cell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0" y="774748"/>
            <a:ext cx="12192000" cy="1477134"/>
          </a:xfrm>
        </p:spPr>
        <p:txBody>
          <a:bodyPr>
            <a:normAutofit fontScale="92500" lnSpcReduction="20000"/>
          </a:bodyPr>
          <a:lstStyle/>
          <a:p>
            <a:r>
              <a:rPr lang="en-IN" sz="2600" dirty="0" smtClean="0">
                <a:latin typeface="Arial" pitchFamily="34" charset="0"/>
                <a:cs typeface="Arial" pitchFamily="34" charset="0"/>
              </a:rPr>
              <a:t>It </a:t>
            </a:r>
            <a:r>
              <a:rPr lang="en-IN" sz="2600" dirty="0">
                <a:latin typeface="Arial" pitchFamily="34" charset="0"/>
                <a:cs typeface="Arial" pitchFamily="34" charset="0"/>
              </a:rPr>
              <a:t>measures load in ribs and </a:t>
            </a:r>
            <a:r>
              <a:rPr lang="en-IN" sz="2600" dirty="0" smtClean="0">
                <a:latin typeface="Arial" pitchFamily="34" charset="0"/>
                <a:cs typeface="Arial" pitchFamily="34" charset="0"/>
              </a:rPr>
              <a:t>struts</a:t>
            </a:r>
            <a:r>
              <a:rPr lang="en-IN" sz="2600" dirty="0">
                <a:latin typeface="Arial" pitchFamily="34" charset="0"/>
                <a:cs typeface="Arial" pitchFamily="34" charset="0"/>
              </a:rPr>
              <a:t> </a:t>
            </a:r>
            <a:r>
              <a:rPr lang="en-IN" sz="2600" dirty="0" smtClean="0">
                <a:latin typeface="Arial" pitchFamily="34" charset="0"/>
                <a:cs typeface="Arial" pitchFamily="34" charset="0"/>
              </a:rPr>
              <a:t>and </a:t>
            </a:r>
            <a:r>
              <a:rPr lang="en-IN" sz="2600" dirty="0">
                <a:latin typeface="Arial" pitchFamily="34" charset="0"/>
                <a:cs typeface="Arial" pitchFamily="34" charset="0"/>
              </a:rPr>
              <a:t>fixed </a:t>
            </a:r>
            <a:r>
              <a:rPr lang="en-IN" sz="2600" dirty="0" smtClean="0">
                <a:latin typeface="Arial" pitchFamily="34" charset="0"/>
                <a:cs typeface="Arial" pitchFamily="34" charset="0"/>
              </a:rPr>
              <a:t>at an </a:t>
            </a:r>
            <a:r>
              <a:rPr lang="en-IN" sz="2600" dirty="0">
                <a:latin typeface="Arial" pitchFamily="34" charset="0"/>
                <a:cs typeface="Arial" pitchFamily="34" charset="0"/>
              </a:rPr>
              <a:t>interval of 100 m C/C.</a:t>
            </a:r>
            <a:endParaRPr lang="en-US" sz="2600" dirty="0">
              <a:latin typeface="Arial" pitchFamily="34" charset="0"/>
              <a:cs typeface="Arial" pitchFamily="34" charset="0"/>
            </a:endParaRPr>
          </a:p>
          <a:p>
            <a:pPr lvl="0"/>
            <a:r>
              <a:rPr lang="en-IN" sz="2600" dirty="0">
                <a:latin typeface="Arial" pitchFamily="34" charset="0"/>
                <a:cs typeface="Arial" pitchFamily="34" charset="0"/>
              </a:rPr>
              <a:t>Once the PSS is installed, load coming on it is being measured and analysed for any unusual behaviour.</a:t>
            </a:r>
            <a:endParaRPr lang="en-US" sz="2600" dirty="0">
              <a:latin typeface="Arial" pitchFamily="34" charset="0"/>
              <a:cs typeface="Arial" pitchFamily="34" charset="0"/>
            </a:endParaRPr>
          </a:p>
          <a:p>
            <a:pPr lvl="0"/>
            <a:r>
              <a:rPr lang="en-IN" sz="2600" dirty="0">
                <a:latin typeface="Arial" pitchFamily="34" charset="0"/>
                <a:cs typeface="Arial" pitchFamily="34" charset="0"/>
              </a:rPr>
              <a:t>Data is depicted in the form of a graph showing cumulative load in tons</a:t>
            </a:r>
            <a:r>
              <a:rPr lang="en-IN" sz="2600" dirty="0" smtClean="0">
                <a:latin typeface="Arial" pitchFamily="34" charset="0"/>
                <a:cs typeface="Arial" pitchFamily="34" charset="0"/>
              </a:rPr>
              <a:t>.</a:t>
            </a:r>
            <a:endParaRPr lang="en-US" sz="2600" dirty="0">
              <a:latin typeface="Arial" pitchFamily="34" charset="0"/>
              <a:cs typeface="Arial" pitchFamily="34" charset="0"/>
            </a:endParaRPr>
          </a:p>
          <a:p>
            <a:endParaRPr lang="en-US" dirty="0"/>
          </a:p>
        </p:txBody>
      </p:sp>
      <p:pic>
        <p:nvPicPr>
          <p:cNvPr id="4" name="Picture 3" descr="C:\Users\Shashank Shekhar\Desktop\INSTRUMENTATION PAPER\photos\load cells (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8363" y="2251882"/>
            <a:ext cx="4458269" cy="4490116"/>
          </a:xfrm>
          <a:prstGeom prst="rect">
            <a:avLst/>
          </a:prstGeom>
          <a:noFill/>
          <a:ln>
            <a:solidFill>
              <a:srgbClr val="FF0000"/>
            </a:solidFill>
          </a:ln>
        </p:spPr>
      </p:pic>
      <p:pic>
        <p:nvPicPr>
          <p:cNvPr id="5" name="Picture 4"/>
          <p:cNvPicPr/>
          <p:nvPr/>
        </p:nvPicPr>
        <p:blipFill rotWithShape="1">
          <a:blip r:embed="rId3" cstate="print"/>
          <a:srcRect t="2477" b="4954"/>
          <a:stretch/>
        </p:blipFill>
        <p:spPr bwMode="auto">
          <a:xfrm>
            <a:off x="4885899" y="2251882"/>
            <a:ext cx="7165074" cy="4490116"/>
          </a:xfrm>
          <a:prstGeom prst="rect">
            <a:avLst/>
          </a:prstGeom>
          <a:ln>
            <a:solidFill>
              <a:srgbClr val="FF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8071732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8600"/>
            <a:ext cx="12192000" cy="658457"/>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4. Earth </a:t>
            </a:r>
            <a:r>
              <a:rPr lang="en-IN"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pressure cell </a:t>
            </a:r>
            <a: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0" y="733801"/>
            <a:ext cx="12192000" cy="1804683"/>
          </a:xfrm>
        </p:spPr>
        <p:txBody>
          <a:bodyPr>
            <a:normAutofit fontScale="70000" lnSpcReduction="20000"/>
          </a:bodyPr>
          <a:lstStyle/>
          <a:p>
            <a:r>
              <a:rPr lang="en-IN" dirty="0" smtClean="0">
                <a:latin typeface="Arial" pitchFamily="34" charset="0"/>
                <a:cs typeface="Arial" pitchFamily="34" charset="0"/>
              </a:rPr>
              <a:t>It is used </a:t>
            </a:r>
            <a:r>
              <a:rPr lang="en-IN" dirty="0">
                <a:latin typeface="Arial" pitchFamily="34" charset="0"/>
                <a:cs typeface="Arial" pitchFamily="34" charset="0"/>
              </a:rPr>
              <a:t>to measure the pressure due to Rock mass on support provided for tunnelling</a:t>
            </a:r>
            <a:r>
              <a:rPr lang="en-US" dirty="0" smtClean="0">
                <a:latin typeface="Arial" pitchFamily="34" charset="0"/>
                <a:cs typeface="Arial" pitchFamily="34" charset="0"/>
              </a:rPr>
              <a:t>.</a:t>
            </a:r>
          </a:p>
          <a:p>
            <a:pPr>
              <a:lnSpc>
                <a:spcPct val="120000"/>
              </a:lnSpc>
            </a:pPr>
            <a:r>
              <a:rPr lang="en-IN" dirty="0" smtClean="0">
                <a:latin typeface="Arial" pitchFamily="34" charset="0"/>
                <a:cs typeface="Arial" pitchFamily="34" charset="0"/>
              </a:rPr>
              <a:t>The </a:t>
            </a:r>
            <a:r>
              <a:rPr lang="en-IN" dirty="0">
                <a:latin typeface="Arial" pitchFamily="34" charset="0"/>
                <a:cs typeface="Arial" pitchFamily="34" charset="0"/>
              </a:rPr>
              <a:t>VW earth pressure cells consist of two circular </a:t>
            </a:r>
            <a:r>
              <a:rPr lang="en-IN" dirty="0" smtClean="0">
                <a:latin typeface="Arial" pitchFamily="34" charset="0"/>
                <a:cs typeface="Arial" pitchFamily="34" charset="0"/>
              </a:rPr>
              <a:t>stainless </a:t>
            </a:r>
            <a:r>
              <a:rPr lang="en-IN" dirty="0">
                <a:latin typeface="Arial" pitchFamily="34" charset="0"/>
                <a:cs typeface="Arial" pitchFamily="34" charset="0"/>
              </a:rPr>
              <a:t>steel plates welded together </a:t>
            </a:r>
            <a:r>
              <a:rPr lang="en-IN" dirty="0" smtClean="0">
                <a:latin typeface="Arial" pitchFamily="34" charset="0"/>
                <a:cs typeface="Arial" pitchFamily="34" charset="0"/>
              </a:rPr>
              <a:t>around their </a:t>
            </a:r>
            <a:r>
              <a:rPr lang="en-IN" dirty="0">
                <a:latin typeface="Arial" pitchFamily="34" charset="0"/>
                <a:cs typeface="Arial" pitchFamily="34" charset="0"/>
              </a:rPr>
              <a:t>periphery and paced apart by a narrow cavity filled with </a:t>
            </a:r>
            <a:r>
              <a:rPr lang="en-IN" dirty="0" smtClean="0">
                <a:latin typeface="Arial" pitchFamily="34" charset="0"/>
                <a:cs typeface="Arial" pitchFamily="34" charset="0"/>
              </a:rPr>
              <a:t>de-aired </a:t>
            </a:r>
            <a:r>
              <a:rPr lang="en-IN" dirty="0">
                <a:latin typeface="Arial" pitchFamily="34" charset="0"/>
                <a:cs typeface="Arial" pitchFamily="34" charset="0"/>
              </a:rPr>
              <a:t>fluid</a:t>
            </a:r>
            <a:r>
              <a:rPr lang="en-IN" dirty="0" smtClean="0">
                <a:latin typeface="Arial" pitchFamily="34" charset="0"/>
                <a:cs typeface="Arial" pitchFamily="34" charset="0"/>
              </a:rPr>
              <a:t>. </a:t>
            </a:r>
          </a:p>
          <a:p>
            <a:r>
              <a:rPr lang="en-IN" dirty="0" smtClean="0">
                <a:latin typeface="Arial" pitchFamily="34" charset="0"/>
                <a:cs typeface="Arial" pitchFamily="34" charset="0"/>
              </a:rPr>
              <a:t>The pressure </a:t>
            </a:r>
            <a:r>
              <a:rPr lang="en-IN" dirty="0">
                <a:latin typeface="Arial" pitchFamily="34" charset="0"/>
                <a:cs typeface="Arial" pitchFamily="34" charset="0"/>
              </a:rPr>
              <a:t>is converted by the pressure transducer into an frequency signal to the readout unit.</a:t>
            </a:r>
            <a:endParaRPr lang="en-US" dirty="0">
              <a:latin typeface="Arial" pitchFamily="34" charset="0"/>
              <a:cs typeface="Arial" pitchFamily="34" charset="0"/>
            </a:endParaRPr>
          </a:p>
          <a:p>
            <a:pPr lvl="0"/>
            <a:r>
              <a:rPr lang="en-IN" dirty="0">
                <a:latin typeface="Arial" pitchFamily="34" charset="0"/>
                <a:cs typeface="Arial" pitchFamily="34" charset="0"/>
              </a:rPr>
              <a:t>Data is measured in the form of graph showing cumulative load in tons.</a:t>
            </a:r>
            <a:endParaRPr lang="en-US" dirty="0">
              <a:latin typeface="Arial" pitchFamily="34" charset="0"/>
              <a:cs typeface="Arial" pitchFamily="34" charset="0"/>
            </a:endParaRPr>
          </a:p>
          <a:p>
            <a:endParaRPr lang="en-US" dirty="0"/>
          </a:p>
        </p:txBody>
      </p:sp>
      <p:pic>
        <p:nvPicPr>
          <p:cNvPr id="4" name="Picture 3" descr="G:\dyce Technical presentation\photos\eaarth pressure cell.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3771" y="2538485"/>
            <a:ext cx="4790364" cy="4094324"/>
          </a:xfrm>
          <a:prstGeom prst="rect">
            <a:avLst/>
          </a:prstGeom>
          <a:noFill/>
          <a:ln>
            <a:solidFill>
              <a:srgbClr val="FF0000"/>
            </a:solidFill>
          </a:ln>
        </p:spPr>
      </p:pic>
      <p:pic>
        <p:nvPicPr>
          <p:cNvPr id="5" name="Picture 4"/>
          <p:cNvPicPr/>
          <p:nvPr/>
        </p:nvPicPr>
        <p:blipFill rotWithShape="1">
          <a:blip r:embed="rId3" cstate="print"/>
          <a:srcRect t="5833" b="3611"/>
          <a:stretch/>
        </p:blipFill>
        <p:spPr bwMode="auto">
          <a:xfrm>
            <a:off x="5117911" y="2442949"/>
            <a:ext cx="7074089" cy="4189860"/>
          </a:xfrm>
          <a:prstGeom prst="rect">
            <a:avLst/>
          </a:prstGeom>
          <a:ln>
            <a:solidFill>
              <a:srgbClr val="FF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30565903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573206"/>
          </a:xfrm>
        </p:spPr>
        <p:txBody>
          <a:bodyPr>
            <a:normAutofit fontScale="90000"/>
          </a:bodyPr>
          <a:lstStyle/>
          <a:p>
            <a:r>
              <a:rPr lang="en-IN"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t/>
            </a:r>
            <a:br>
              <a:rPr lang="en-IN" b="1" dirty="0" smtClean="0">
                <a:ln w="18000">
                  <a:solidFill>
                    <a:schemeClr val="accent2">
                      <a:satMod val="140000"/>
                    </a:schemeClr>
                  </a:solidFill>
                  <a:prstDash val="solid"/>
                  <a:miter lim="800000"/>
                </a:ln>
                <a:noFill/>
                <a:effectLst>
                  <a:outerShdw blurRad="25500" dist="23000" dir="7020000" algn="tl">
                    <a:srgbClr val="000000">
                      <a:alpha val="50000"/>
                    </a:srgbClr>
                  </a:outerShdw>
                </a:effectLst>
              </a:rPr>
            </a:br>
            <a:r>
              <a:rPr lang="en-IN"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rPr>
              <a:t>5. Shot Crete stress cell</a:t>
            </a:r>
            <a: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rPr>
              <a:t/>
            </a:r>
            <a:br>
              <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rPr>
            </a:br>
            <a:endParaRPr 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3" name="Content Placeholder 2"/>
          <p:cNvSpPr>
            <a:spLocks noGrp="1"/>
          </p:cNvSpPr>
          <p:nvPr>
            <p:ph idx="1"/>
          </p:nvPr>
        </p:nvSpPr>
        <p:spPr>
          <a:xfrm>
            <a:off x="0" y="573207"/>
            <a:ext cx="12192000" cy="2033515"/>
          </a:xfrm>
        </p:spPr>
        <p:txBody>
          <a:bodyPr>
            <a:normAutofit fontScale="62500" lnSpcReduction="20000"/>
          </a:bodyPr>
          <a:lstStyle/>
          <a:p>
            <a:r>
              <a:rPr lang="en-US" dirty="0" smtClean="0">
                <a:latin typeface="Arial" pitchFamily="34" charset="0"/>
                <a:cs typeface="Arial" pitchFamily="34" charset="0"/>
              </a:rPr>
              <a:t>These </a:t>
            </a:r>
            <a:r>
              <a:rPr lang="en-US" dirty="0">
                <a:latin typeface="Arial" pitchFamily="34" charset="0"/>
                <a:cs typeface="Arial" pitchFamily="34" charset="0"/>
              </a:rPr>
              <a:t>have been fixed </a:t>
            </a:r>
            <a:r>
              <a:rPr lang="en-US" dirty="0" smtClean="0">
                <a:latin typeface="Arial" pitchFamily="34" charset="0"/>
                <a:cs typeface="Arial" pitchFamily="34" charset="0"/>
              </a:rPr>
              <a:t>at an </a:t>
            </a:r>
            <a:r>
              <a:rPr lang="en-US" dirty="0">
                <a:latin typeface="Arial" pitchFamily="34" charset="0"/>
                <a:cs typeface="Arial" pitchFamily="34" charset="0"/>
              </a:rPr>
              <a:t>interval of 100 m c/c to </a:t>
            </a:r>
            <a:r>
              <a:rPr lang="en-IN" dirty="0">
                <a:latin typeface="Arial" pitchFamily="34" charset="0"/>
                <a:cs typeface="Arial" pitchFamily="34" charset="0"/>
              </a:rPr>
              <a:t>measure radial and tangential </a:t>
            </a:r>
            <a:r>
              <a:rPr lang="en-IN" dirty="0" smtClean="0">
                <a:latin typeface="Arial" pitchFamily="34" charset="0"/>
                <a:cs typeface="Arial" pitchFamily="34" charset="0"/>
              </a:rPr>
              <a:t>stresses </a:t>
            </a:r>
            <a:r>
              <a:rPr lang="en-IN" dirty="0">
                <a:latin typeface="Arial" pitchFamily="34" charset="0"/>
                <a:cs typeface="Arial" pitchFamily="34" charset="0"/>
              </a:rPr>
              <a:t>in </a:t>
            </a:r>
            <a:r>
              <a:rPr lang="en-IN" dirty="0" err="1">
                <a:latin typeface="Arial" pitchFamily="34" charset="0"/>
                <a:cs typeface="Arial" pitchFamily="34" charset="0"/>
              </a:rPr>
              <a:t>shotcrete</a:t>
            </a:r>
            <a:r>
              <a:rPr lang="en-IN" dirty="0">
                <a:latin typeface="Arial" pitchFamily="34" charset="0"/>
                <a:cs typeface="Arial" pitchFamily="34" charset="0"/>
              </a:rPr>
              <a:t> during </a:t>
            </a:r>
            <a:r>
              <a:rPr lang="en-IN" dirty="0" smtClean="0">
                <a:latin typeface="Arial" pitchFamily="34" charset="0"/>
                <a:cs typeface="Arial" pitchFamily="34" charset="0"/>
              </a:rPr>
              <a:t>NATM.</a:t>
            </a:r>
          </a:p>
          <a:p>
            <a:r>
              <a:rPr lang="en-IN" dirty="0" smtClean="0">
                <a:latin typeface="Arial" pitchFamily="34" charset="0"/>
                <a:cs typeface="Arial" pitchFamily="34" charset="0"/>
              </a:rPr>
              <a:t>Fixed </a:t>
            </a:r>
            <a:r>
              <a:rPr lang="en-IN" dirty="0">
                <a:latin typeface="Arial" pitchFamily="34" charset="0"/>
                <a:cs typeface="Arial" pitchFamily="34" charset="0"/>
              </a:rPr>
              <a:t>between excavated and </a:t>
            </a:r>
            <a:r>
              <a:rPr lang="en-IN" dirty="0" err="1">
                <a:latin typeface="Arial" pitchFamily="34" charset="0"/>
                <a:cs typeface="Arial" pitchFamily="34" charset="0"/>
              </a:rPr>
              <a:t>shotcrete</a:t>
            </a:r>
            <a:r>
              <a:rPr lang="en-IN" dirty="0">
                <a:latin typeface="Arial" pitchFamily="34" charset="0"/>
                <a:cs typeface="Arial" pitchFamily="34" charset="0"/>
              </a:rPr>
              <a:t> portion and </a:t>
            </a:r>
            <a:r>
              <a:rPr lang="en-IN" dirty="0" smtClean="0">
                <a:latin typeface="Arial" pitchFamily="34" charset="0"/>
                <a:cs typeface="Arial" pitchFamily="34" charset="0"/>
              </a:rPr>
              <a:t>the data </a:t>
            </a:r>
            <a:r>
              <a:rPr lang="en-IN" dirty="0">
                <a:latin typeface="Arial" pitchFamily="34" charset="0"/>
                <a:cs typeface="Arial" pitchFamily="34" charset="0"/>
              </a:rPr>
              <a:t>is recorded and interpreted accordingly. </a:t>
            </a:r>
            <a:endParaRPr lang="en-IN" dirty="0" smtClean="0">
              <a:latin typeface="Arial" pitchFamily="34" charset="0"/>
              <a:cs typeface="Arial" pitchFamily="34" charset="0"/>
            </a:endParaRPr>
          </a:p>
          <a:p>
            <a:pPr>
              <a:lnSpc>
                <a:spcPct val="120000"/>
              </a:lnSpc>
            </a:pPr>
            <a:r>
              <a:rPr lang="en-IN" dirty="0" smtClean="0">
                <a:latin typeface="Arial" pitchFamily="34" charset="0"/>
                <a:cs typeface="Arial" pitchFamily="34" charset="0"/>
              </a:rPr>
              <a:t>It </a:t>
            </a:r>
            <a:r>
              <a:rPr lang="en-IN" dirty="0">
                <a:latin typeface="Arial" pitchFamily="34" charset="0"/>
                <a:cs typeface="Arial" pitchFamily="34" charset="0"/>
              </a:rPr>
              <a:t>is formed from </a:t>
            </a:r>
            <a:r>
              <a:rPr lang="en-IN" dirty="0" smtClean="0">
                <a:latin typeface="Arial" pitchFamily="34" charset="0"/>
                <a:cs typeface="Arial" pitchFamily="34" charset="0"/>
              </a:rPr>
              <a:t>two rectangular </a:t>
            </a:r>
            <a:r>
              <a:rPr lang="en-IN" dirty="0">
                <a:latin typeface="Arial" pitchFamily="34" charset="0"/>
                <a:cs typeface="Arial" pitchFamily="34" charset="0"/>
              </a:rPr>
              <a:t>steel plates welded around the periphery. The intervening space between the plates is filled with </a:t>
            </a:r>
            <a:r>
              <a:rPr lang="en-IN" dirty="0" smtClean="0">
                <a:latin typeface="Arial" pitchFamily="34" charset="0"/>
                <a:cs typeface="Arial" pitchFamily="34" charset="0"/>
              </a:rPr>
              <a:t>oil.</a:t>
            </a:r>
          </a:p>
          <a:p>
            <a:r>
              <a:rPr lang="en-IN" dirty="0" smtClean="0">
                <a:latin typeface="Arial" pitchFamily="34" charset="0"/>
                <a:cs typeface="Arial" pitchFamily="34" charset="0"/>
              </a:rPr>
              <a:t>A </a:t>
            </a:r>
            <a:r>
              <a:rPr lang="en-IN" dirty="0">
                <a:latin typeface="Arial" pitchFamily="34" charset="0"/>
                <a:cs typeface="Arial" pitchFamily="34" charset="0"/>
              </a:rPr>
              <a:t>pressure transducer converts pressure in liquid into the frequency signal. The signal is transmitted to the readout and is displayed.</a:t>
            </a:r>
            <a:endParaRPr lang="en-US" dirty="0">
              <a:latin typeface="Arial" pitchFamily="34" charset="0"/>
              <a:cs typeface="Arial" pitchFamily="34" charset="0"/>
            </a:endParaRPr>
          </a:p>
          <a:p>
            <a:endParaRPr lang="en-US" dirty="0"/>
          </a:p>
        </p:txBody>
      </p:sp>
      <p:pic>
        <p:nvPicPr>
          <p:cNvPr id="4" name="Picture 3" descr="C:\Users\Shashank Shekhar\Desktop\INSTRUMENTATION PAPER\photos\shotcrete stress cell.JPG"/>
          <p:cNvPicPr/>
          <p:nvPr/>
        </p:nvPicPr>
        <p:blipFill rotWithShape="1">
          <a:blip r:embed="rId2" cstate="print">
            <a:extLst>
              <a:ext uri="{28A0092B-C50C-407E-A947-70E740481C1C}">
                <a14:useLocalDpi xmlns:a14="http://schemas.microsoft.com/office/drawing/2010/main" val="0"/>
              </a:ext>
            </a:extLst>
          </a:blip>
          <a:srcRect b="22866"/>
          <a:stretch/>
        </p:blipFill>
        <p:spPr bwMode="auto">
          <a:xfrm>
            <a:off x="409432" y="2606722"/>
            <a:ext cx="4107975" cy="3944202"/>
          </a:xfrm>
          <a:prstGeom prst="rect">
            <a:avLst/>
          </a:prstGeom>
          <a:noFill/>
          <a:ln>
            <a:solidFill>
              <a:srgbClr val="FF0000"/>
            </a:solidFill>
          </a:ln>
          <a:extLst>
            <a:ext uri="{53640926-AAD7-44D8-BBD7-CCE9431645EC}">
              <a14:shadowObscured xmlns:a14="http://schemas.microsoft.com/office/drawing/2010/main"/>
            </a:ext>
          </a:extLst>
        </p:spPr>
      </p:pic>
      <p:pic>
        <p:nvPicPr>
          <p:cNvPr id="5" name="Picture 4"/>
          <p:cNvPicPr/>
          <p:nvPr/>
        </p:nvPicPr>
        <p:blipFill rotWithShape="1">
          <a:blip r:embed="rId3" cstate="print"/>
          <a:srcRect b="7120"/>
          <a:stretch/>
        </p:blipFill>
        <p:spPr bwMode="auto">
          <a:xfrm>
            <a:off x="4926840" y="2606723"/>
            <a:ext cx="7055894" cy="4067032"/>
          </a:xfrm>
          <a:prstGeom prst="rect">
            <a:avLst/>
          </a:prstGeom>
          <a:ln>
            <a:solidFill>
              <a:srgbClr val="FF0000"/>
            </a:solid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1220231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tretch>
            <a:fillRect/>
          </a:stretch>
        </p:blipFill>
        <p:spPr bwMode="auto">
          <a:xfrm>
            <a:off x="5773002" y="431711"/>
            <a:ext cx="5527093" cy="5871750"/>
          </a:xfrm>
          <a:prstGeom prst="round2DiagRect">
            <a:avLst>
              <a:gd name="adj1" fmla="val 16667"/>
              <a:gd name="adj2" fmla="val 0"/>
            </a:avLst>
          </a:prstGeom>
          <a:ln w="9525">
            <a:solidFill>
              <a:schemeClr val="bg1"/>
            </a:solidFill>
            <a:miter lim="800000"/>
            <a:headEnd/>
            <a:tailEnd/>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
        <p:nvSpPr>
          <p:cNvPr id="2" name="TextBox 1"/>
          <p:cNvSpPr txBox="1"/>
          <p:nvPr/>
        </p:nvSpPr>
        <p:spPr>
          <a:xfrm>
            <a:off x="438400" y="1718321"/>
            <a:ext cx="4645231" cy="4524315"/>
          </a:xfrm>
          <a:prstGeom prst="rect">
            <a:avLst/>
          </a:prstGeom>
          <a:noFill/>
        </p:spPr>
        <p:txBody>
          <a:bodyPr wrap="square" rtlCol="0">
            <a:spAutoFit/>
          </a:bodyPr>
          <a:lstStyle/>
          <a:p>
            <a:r>
              <a:rPr lang="en-US" sz="2400" dirty="0">
                <a:solidFill>
                  <a:schemeClr val="accent2">
                    <a:lumMod val="75000"/>
                  </a:schemeClr>
                </a:solidFill>
                <a:latin typeface="Arial Black" pitchFamily="34" charset="0"/>
              </a:rPr>
              <a:t>N. F. </a:t>
            </a:r>
            <a:r>
              <a:rPr lang="en-US" sz="2400" dirty="0" smtClean="0">
                <a:solidFill>
                  <a:schemeClr val="accent2">
                    <a:lumMod val="75000"/>
                  </a:schemeClr>
                </a:solidFill>
                <a:latin typeface="Arial Black" pitchFamily="34" charset="0"/>
              </a:rPr>
              <a:t>Railway  </a:t>
            </a:r>
            <a:r>
              <a:rPr lang="en-US" sz="2400" dirty="0">
                <a:solidFill>
                  <a:schemeClr val="accent2">
                    <a:lumMod val="75000"/>
                  </a:schemeClr>
                </a:solidFill>
                <a:latin typeface="Arial Black" pitchFamily="34" charset="0"/>
              </a:rPr>
              <a:t>is executing tunneling on large scale with about 170 km tunneling against various sanctioned Gauge conversion, Doubling </a:t>
            </a:r>
            <a:r>
              <a:rPr lang="en-US" sz="2400" dirty="0" smtClean="0">
                <a:solidFill>
                  <a:schemeClr val="accent2">
                    <a:lumMod val="75000"/>
                  </a:schemeClr>
                </a:solidFill>
                <a:latin typeface="Arial Black" pitchFamily="34" charset="0"/>
              </a:rPr>
              <a:t>&amp; New </a:t>
            </a:r>
            <a:r>
              <a:rPr lang="en-US" sz="2400" dirty="0">
                <a:solidFill>
                  <a:schemeClr val="accent2">
                    <a:lumMod val="75000"/>
                  </a:schemeClr>
                </a:solidFill>
                <a:latin typeface="Arial Black" pitchFamily="34" charset="0"/>
              </a:rPr>
              <a:t>line </a:t>
            </a:r>
            <a:r>
              <a:rPr lang="en-US" sz="2400" dirty="0" smtClean="0">
                <a:solidFill>
                  <a:schemeClr val="accent2">
                    <a:lumMod val="75000"/>
                  </a:schemeClr>
                </a:solidFill>
                <a:latin typeface="Arial Black" pitchFamily="34" charset="0"/>
              </a:rPr>
              <a:t>works </a:t>
            </a:r>
            <a:r>
              <a:rPr lang="en-US" sz="2400" dirty="0">
                <a:solidFill>
                  <a:schemeClr val="accent2">
                    <a:lumMod val="75000"/>
                  </a:schemeClr>
                </a:solidFill>
                <a:latin typeface="Arial Black" pitchFamily="34" charset="0"/>
              </a:rPr>
              <a:t>in challenging geological conditions </a:t>
            </a:r>
            <a:r>
              <a:rPr lang="en-US" sz="2400" dirty="0" smtClean="0">
                <a:solidFill>
                  <a:schemeClr val="accent2">
                    <a:lumMod val="75000"/>
                  </a:schemeClr>
                </a:solidFill>
                <a:latin typeface="Arial Black" pitchFamily="34" charset="0"/>
              </a:rPr>
              <a:t>in hilly </a:t>
            </a:r>
            <a:r>
              <a:rPr lang="en-US" sz="2400" dirty="0">
                <a:solidFill>
                  <a:schemeClr val="accent2">
                    <a:lumMod val="75000"/>
                  </a:schemeClr>
                </a:solidFill>
                <a:latin typeface="Arial Black" pitchFamily="34" charset="0"/>
              </a:rPr>
              <a:t>terrain of </a:t>
            </a:r>
            <a:r>
              <a:rPr lang="en-US" sz="2400" dirty="0" smtClean="0">
                <a:solidFill>
                  <a:schemeClr val="accent2">
                    <a:lumMod val="75000"/>
                  </a:schemeClr>
                </a:solidFill>
                <a:latin typeface="Arial Black" pitchFamily="34" charset="0"/>
              </a:rPr>
              <a:t>NE </a:t>
            </a:r>
            <a:r>
              <a:rPr lang="en-US" sz="2400" dirty="0" smtClean="0">
                <a:solidFill>
                  <a:schemeClr val="accent2">
                    <a:lumMod val="75000"/>
                  </a:schemeClr>
                </a:solidFill>
                <a:latin typeface="Arial Black" pitchFamily="34" charset="0"/>
              </a:rPr>
              <a:t>region</a:t>
            </a:r>
            <a:endParaRPr lang="en-US" sz="2400" dirty="0">
              <a:solidFill>
                <a:srgbClr val="00B050"/>
              </a:solidFill>
              <a:latin typeface="Arial Black" pitchFamily="34" charset="0"/>
            </a:endParaRPr>
          </a:p>
          <a:p>
            <a:endParaRPr lang="en-US" sz="24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en-US" sz="2400" b="1" dirty="0" smtClean="0">
                <a:solidFill>
                  <a:schemeClr val="accent2"/>
                </a:solidFill>
              </a:rPr>
              <a:t> </a:t>
            </a:r>
            <a:endParaRPr lang="en-US" sz="2400" b="1" dirty="0">
              <a:solidFill>
                <a:schemeClr val="accent2"/>
              </a:solidFill>
            </a:endParaRPr>
          </a:p>
        </p:txBody>
      </p:sp>
      <p:sp>
        <p:nvSpPr>
          <p:cNvPr id="3" name="Rectangle 2"/>
          <p:cNvSpPr/>
          <p:nvPr/>
        </p:nvSpPr>
        <p:spPr>
          <a:xfrm>
            <a:off x="471059" y="16213"/>
            <a:ext cx="9531927" cy="830997"/>
          </a:xfrm>
          <a:prstGeom prst="rect">
            <a:avLst/>
          </a:prstGeom>
        </p:spPr>
        <p:txBody>
          <a:bodyPr wrap="square">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Introduction</a:t>
            </a: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Tree>
    <p:extLst>
      <p:ext uri="{BB962C8B-B14F-4D97-AF65-F5344CB8AC3E}">
        <p14:creationId xmlns:p14="http://schemas.microsoft.com/office/powerpoint/2010/main" val="1891116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p:cTn id="7" dur="500" fill="hold"/>
                                        <p:tgtEl>
                                          <p:spTgt spid="1026"/>
                                        </p:tgtEl>
                                        <p:attrNameLst>
                                          <p:attrName>ppt_w</p:attrName>
                                        </p:attrNameLst>
                                      </p:cBhvr>
                                      <p:tavLst>
                                        <p:tav tm="0">
                                          <p:val>
                                            <p:fltVal val="0"/>
                                          </p:val>
                                        </p:tav>
                                        <p:tav tm="100000">
                                          <p:val>
                                            <p:strVal val="#ppt_w"/>
                                          </p:val>
                                        </p:tav>
                                      </p:tavLst>
                                    </p:anim>
                                    <p:anim calcmode="lin" valueType="num">
                                      <p:cBhvr>
                                        <p:cTn id="8" dur="500" fill="hold"/>
                                        <p:tgtEl>
                                          <p:spTgt spid="1026"/>
                                        </p:tgtEl>
                                        <p:attrNameLst>
                                          <p:attrName>ppt_h</p:attrName>
                                        </p:attrNameLst>
                                      </p:cBhvr>
                                      <p:tavLst>
                                        <p:tav tm="0">
                                          <p:val>
                                            <p:fltVal val="0"/>
                                          </p:val>
                                        </p:tav>
                                        <p:tav tm="100000">
                                          <p:val>
                                            <p:strVal val="#ppt_h"/>
                                          </p:val>
                                        </p:tav>
                                      </p:tavLst>
                                    </p:anim>
                                    <p:animEffect transition="in" filter="fade">
                                      <p:cBhvr>
                                        <p:cTn id="9"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532263"/>
          </a:xfrm>
        </p:spPr>
        <p:txBody>
          <a:bodyPr>
            <a:normAutofit fontScale="90000"/>
          </a:bodyPr>
          <a:lstStyle/>
          <a:p>
            <a:r>
              <a:rPr lang="en-IN" b="1" dirty="0" smtClean="0"/>
              <a:t/>
            </a:r>
            <a:br>
              <a:rPr lang="en-IN" b="1" dirty="0" smtClean="0"/>
            </a:br>
            <a:r>
              <a:rPr lang="en-US" dirty="0"/>
              <a:t/>
            </a:r>
            <a:br>
              <a:rPr lang="en-US" dirty="0"/>
            </a:br>
            <a:endParaRPr lang="en-US" dirty="0"/>
          </a:p>
        </p:txBody>
      </p:sp>
      <p:sp>
        <p:nvSpPr>
          <p:cNvPr id="3" name="Content Placeholder 2"/>
          <p:cNvSpPr>
            <a:spLocks noGrp="1"/>
          </p:cNvSpPr>
          <p:nvPr>
            <p:ph idx="1"/>
          </p:nvPr>
        </p:nvSpPr>
        <p:spPr>
          <a:xfrm>
            <a:off x="0" y="284098"/>
            <a:ext cx="12192000" cy="2700433"/>
          </a:xfrm>
        </p:spPr>
        <p:txBody>
          <a:bodyPr/>
          <a:lstStyle/>
          <a:p>
            <a:pPr marL="0" indent="0">
              <a:buNone/>
            </a:pPr>
            <a:r>
              <a:rPr lang="en-IN"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a typeface="+mj-ea"/>
                <a:cs typeface="+mj-cs"/>
              </a:rPr>
              <a:t>6. Strain gauge in Steel section</a:t>
            </a:r>
          </a:p>
          <a:p>
            <a:r>
              <a:rPr lang="en-IN" dirty="0" smtClean="0">
                <a:latin typeface="Arial" pitchFamily="34" charset="0"/>
                <a:cs typeface="Arial" pitchFamily="34" charset="0"/>
              </a:rPr>
              <a:t>It measures </a:t>
            </a:r>
            <a:r>
              <a:rPr lang="en-IN" dirty="0">
                <a:latin typeface="Arial" pitchFamily="34" charset="0"/>
                <a:cs typeface="Arial" pitchFamily="34" charset="0"/>
              </a:rPr>
              <a:t>strain in ribs and </a:t>
            </a:r>
            <a:endParaRPr lang="en-IN" dirty="0" smtClean="0">
              <a:latin typeface="Arial" pitchFamily="34" charset="0"/>
              <a:cs typeface="Arial" pitchFamily="34" charset="0"/>
            </a:endParaRPr>
          </a:p>
          <a:p>
            <a:pPr marL="0" indent="0">
              <a:buNone/>
            </a:pPr>
            <a:r>
              <a:rPr lang="en-IN" dirty="0">
                <a:latin typeface="Arial" pitchFamily="34" charset="0"/>
                <a:cs typeface="Arial" pitchFamily="34" charset="0"/>
              </a:rPr>
              <a:t> </a:t>
            </a:r>
            <a:r>
              <a:rPr lang="en-IN" dirty="0" smtClean="0">
                <a:latin typeface="Arial" pitchFamily="34" charset="0"/>
                <a:cs typeface="Arial" pitchFamily="34" charset="0"/>
              </a:rPr>
              <a:t> struts</a:t>
            </a:r>
            <a:r>
              <a:rPr lang="en-IN" dirty="0">
                <a:latin typeface="Arial" pitchFamily="34" charset="0"/>
                <a:cs typeface="Arial" pitchFamily="34" charset="0"/>
              </a:rPr>
              <a:t>.</a:t>
            </a:r>
            <a:endParaRPr lang="en-US" dirty="0">
              <a:latin typeface="Arial" pitchFamily="34" charset="0"/>
              <a:cs typeface="Arial" pitchFamily="34" charset="0"/>
            </a:endParaRPr>
          </a:p>
          <a:p>
            <a:endParaRPr lang="en-US" dirty="0"/>
          </a:p>
        </p:txBody>
      </p:sp>
      <p:pic>
        <p:nvPicPr>
          <p:cNvPr id="7" name="Picture 6" descr="C:\Users\Shashank Shekhar\Desktop\INSTRUMENTATION PAPER\photos\strain gauge.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70799" y="1099457"/>
            <a:ext cx="5953125" cy="2239760"/>
          </a:xfrm>
          <a:prstGeom prst="rect">
            <a:avLst/>
          </a:prstGeom>
          <a:noFill/>
          <a:ln>
            <a:solidFill>
              <a:srgbClr val="FF0000"/>
            </a:solidFill>
          </a:ln>
        </p:spPr>
      </p:pic>
      <p:sp>
        <p:nvSpPr>
          <p:cNvPr id="6" name="Rectangle 5"/>
          <p:cNvSpPr/>
          <p:nvPr/>
        </p:nvSpPr>
        <p:spPr>
          <a:xfrm>
            <a:off x="0" y="3515684"/>
            <a:ext cx="12192000" cy="3247043"/>
          </a:xfrm>
          <a:prstGeom prst="rect">
            <a:avLst/>
          </a:prstGeom>
        </p:spPr>
        <p:txBody>
          <a:bodyPr wrap="square">
            <a:spAutoFit/>
          </a:bodyPr>
          <a:lstStyle/>
          <a:p>
            <a:pPr algn="just"/>
            <a:r>
              <a:rPr lang="en-IN"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a typeface="+mj-ea"/>
                <a:cs typeface="+mj-cs"/>
              </a:rPr>
              <a:t>7. Strain gauge in </a:t>
            </a:r>
            <a:r>
              <a:rPr lang="en-IN" sz="4000" b="1" dirty="0" err="1">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a typeface="+mj-ea"/>
                <a:cs typeface="+mj-cs"/>
              </a:rPr>
              <a:t>shotcrete</a:t>
            </a:r>
            <a:endPar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Arial Black" pitchFamily="34" charset="0"/>
              <a:ea typeface="+mj-ea"/>
              <a:cs typeface="+mj-cs"/>
            </a:endParaRPr>
          </a:p>
          <a:p>
            <a:pPr marL="285750" indent="-285750" algn="just">
              <a:spcBef>
                <a:spcPts val="600"/>
              </a:spcBef>
              <a:buFont typeface="Arial" panose="020B0604020202020204" pitchFamily="34" charset="0"/>
              <a:buChar char="•"/>
            </a:pPr>
            <a:r>
              <a:rPr lang="en-IN" sz="2800" b="1" dirty="0">
                <a:latin typeface="Times New Roman" panose="02020603050405020304" pitchFamily="18" charset="0"/>
                <a:ea typeface="Calibri" panose="020F0502020204030204" pitchFamily="34" charset="0"/>
                <a:cs typeface="Mangal" panose="02040503050203030202" pitchFamily="18" charset="0"/>
              </a:rPr>
              <a:t> </a:t>
            </a:r>
            <a:r>
              <a:rPr lang="en-IN" sz="2800" dirty="0">
                <a:latin typeface="Arial" pitchFamily="34" charset="0"/>
                <a:cs typeface="Arial" pitchFamily="34" charset="0"/>
              </a:rPr>
              <a:t>Used to measure  strain </a:t>
            </a:r>
            <a:endParaRPr lang="en-IN" sz="2800" dirty="0" smtClean="0">
              <a:latin typeface="Arial" pitchFamily="34" charset="0"/>
              <a:cs typeface="Arial" pitchFamily="34" charset="0"/>
            </a:endParaRPr>
          </a:p>
          <a:p>
            <a:pPr algn="just">
              <a:spcBef>
                <a:spcPts val="600"/>
              </a:spcBef>
            </a:pPr>
            <a:r>
              <a:rPr lang="en-IN" sz="2800" dirty="0">
                <a:latin typeface="Arial" pitchFamily="34" charset="0"/>
                <a:cs typeface="Arial" pitchFamily="34" charset="0"/>
              </a:rPr>
              <a:t> </a:t>
            </a:r>
            <a:r>
              <a:rPr lang="en-IN" sz="2800" dirty="0" smtClean="0">
                <a:latin typeface="Arial" pitchFamily="34" charset="0"/>
                <a:cs typeface="Arial" pitchFamily="34" charset="0"/>
              </a:rPr>
              <a:t>    in </a:t>
            </a:r>
            <a:r>
              <a:rPr lang="en-IN" sz="2800" dirty="0" err="1" smtClean="0">
                <a:latin typeface="Arial" pitchFamily="34" charset="0"/>
                <a:cs typeface="Arial" pitchFamily="34" charset="0"/>
              </a:rPr>
              <a:t>shotcrete</a:t>
            </a:r>
            <a:r>
              <a:rPr lang="en-IN" sz="2800" dirty="0" smtClean="0">
                <a:latin typeface="Arial" pitchFamily="34" charset="0"/>
                <a:cs typeface="Arial" pitchFamily="34" charset="0"/>
              </a:rPr>
              <a:t> to estimate </a:t>
            </a:r>
          </a:p>
          <a:p>
            <a:pPr algn="just">
              <a:spcBef>
                <a:spcPts val="600"/>
              </a:spcBef>
            </a:pPr>
            <a:r>
              <a:rPr lang="en-IN" sz="2800" dirty="0">
                <a:latin typeface="Arial" pitchFamily="34" charset="0"/>
                <a:cs typeface="Arial" pitchFamily="34" charset="0"/>
              </a:rPr>
              <a:t> </a:t>
            </a:r>
            <a:r>
              <a:rPr lang="en-IN" sz="2800" dirty="0" smtClean="0">
                <a:latin typeface="Arial" pitchFamily="34" charset="0"/>
                <a:cs typeface="Arial" pitchFamily="34" charset="0"/>
              </a:rPr>
              <a:t>    the </a:t>
            </a:r>
            <a:r>
              <a:rPr lang="en-IN" sz="2800" dirty="0">
                <a:latin typeface="Arial" pitchFamily="34" charset="0"/>
                <a:cs typeface="Arial" pitchFamily="34" charset="0"/>
              </a:rPr>
              <a:t>stress on the section</a:t>
            </a:r>
            <a:r>
              <a:rPr lang="en-IN" sz="2800" dirty="0" smtClean="0">
                <a:latin typeface="Arial" pitchFamily="34" charset="0"/>
                <a:cs typeface="Arial" pitchFamily="34" charset="0"/>
              </a:rPr>
              <a:t>.</a:t>
            </a:r>
          </a:p>
          <a:p>
            <a:pPr algn="just">
              <a:spcBef>
                <a:spcPts val="600"/>
              </a:spcBef>
            </a:pPr>
            <a:endParaRPr lang="en-IN" sz="2800" dirty="0" smtClean="0"/>
          </a:p>
          <a:p>
            <a:pPr algn="just">
              <a:spcBef>
                <a:spcPts val="600"/>
              </a:spcBef>
            </a:pPr>
            <a:endParaRPr lang="en-US" sz="2800" dirty="0"/>
          </a:p>
        </p:txBody>
      </p:sp>
      <p:pic>
        <p:nvPicPr>
          <p:cNvPr id="9" name="Picture 8" descr="G:\dyce Technical presentation\photos\shotcrete strain gauge.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49027" y="4376056"/>
            <a:ext cx="5953125" cy="2211953"/>
          </a:xfrm>
          <a:prstGeom prst="rect">
            <a:avLst/>
          </a:prstGeom>
          <a:noFill/>
          <a:ln>
            <a:solidFill>
              <a:srgbClr val="FF0000"/>
            </a:solidFill>
          </a:ln>
        </p:spPr>
      </p:pic>
    </p:spTree>
    <p:extLst>
      <p:ext uri="{BB962C8B-B14F-4D97-AF65-F5344CB8AC3E}">
        <p14:creationId xmlns:p14="http://schemas.microsoft.com/office/powerpoint/2010/main" val="43348784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6"/>
            <a:ext cx="10515600" cy="531346"/>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8. Piezometer</a:t>
            </a:r>
            <a:endParaRPr lang="en-US"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838199" y="1093694"/>
            <a:ext cx="5849471" cy="5083269"/>
          </a:xfrm>
        </p:spPr>
        <p:txBody>
          <a:bodyPr/>
          <a:lstStyle/>
          <a:p>
            <a:r>
              <a:rPr lang="en-IN" dirty="0" smtClean="0">
                <a:latin typeface="Arial" pitchFamily="34" charset="0"/>
                <a:cs typeface="Arial" pitchFamily="34" charset="0"/>
              </a:rPr>
              <a:t>Used </a:t>
            </a:r>
            <a:r>
              <a:rPr lang="en-IN" dirty="0">
                <a:latin typeface="Arial" pitchFamily="34" charset="0"/>
                <a:cs typeface="Arial" pitchFamily="34" charset="0"/>
              </a:rPr>
              <a:t>to measure pore water pressure around tunnel. </a:t>
            </a:r>
            <a:endParaRPr lang="en-IN" dirty="0" smtClean="0">
              <a:latin typeface="Arial" pitchFamily="34" charset="0"/>
              <a:cs typeface="Arial" pitchFamily="34" charset="0"/>
            </a:endParaRPr>
          </a:p>
          <a:p>
            <a:r>
              <a:rPr lang="en-IN" dirty="0" smtClean="0">
                <a:latin typeface="Arial" pitchFamily="34" charset="0"/>
                <a:cs typeface="Arial" pitchFamily="34" charset="0"/>
              </a:rPr>
              <a:t>Pore </a:t>
            </a:r>
            <a:r>
              <a:rPr lang="en-IN" dirty="0">
                <a:latin typeface="Arial" pitchFamily="34" charset="0"/>
                <a:cs typeface="Arial" pitchFamily="34" charset="0"/>
              </a:rPr>
              <a:t>water pressure gives seepage pressure and hydraulic pressure around the tunnel rock mass for checking of design parameter.</a:t>
            </a:r>
            <a:endParaRPr lang="en-US" dirty="0">
              <a:latin typeface="Arial" pitchFamily="34" charset="0"/>
              <a:cs typeface="Arial" pitchFamily="34" charset="0"/>
            </a:endParaRPr>
          </a:p>
          <a:p>
            <a:endParaRPr lang="en-US" dirty="0"/>
          </a:p>
        </p:txBody>
      </p:sp>
      <p:pic>
        <p:nvPicPr>
          <p:cNvPr id="4" name="Picture 3" descr="G:\dyce Technical presentation\photos\piezometer.jpg"/>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7257492" y="1977316"/>
            <a:ext cx="5314950" cy="2621915"/>
          </a:xfrm>
          <a:prstGeom prst="rect">
            <a:avLst/>
          </a:prstGeom>
          <a:noFill/>
          <a:ln>
            <a:solidFill>
              <a:srgbClr val="FF0000"/>
            </a:solidFill>
          </a:ln>
        </p:spPr>
      </p:pic>
    </p:spTree>
    <p:extLst>
      <p:ext uri="{BB962C8B-B14F-4D97-AF65-F5344CB8AC3E}">
        <p14:creationId xmlns:p14="http://schemas.microsoft.com/office/powerpoint/2010/main" val="15017479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6364" y="13852"/>
            <a:ext cx="11582400" cy="1032572"/>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IN"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r>
              <a:rPr lang="en-IN"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Conclusions</a:t>
            </a:r>
            <a: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n-US" sz="6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346364" y="997527"/>
            <a:ext cx="11485418" cy="5666509"/>
          </a:xfrm>
        </p:spPr>
        <p:txBody>
          <a:bodyPr>
            <a:normAutofit fontScale="92500" lnSpcReduction="20000"/>
          </a:bodyPr>
          <a:lstStyle/>
          <a:p>
            <a:pPr marL="0" lvl="0" indent="0">
              <a:buNone/>
            </a:pPr>
            <a:endParaRPr lang="en-IN" dirty="0">
              <a:solidFill>
                <a:srgbClr val="C00000"/>
              </a:solidFill>
              <a:latin typeface="Arial Black" pitchFamily="34" charset="0"/>
            </a:endParaRPr>
          </a:p>
          <a:p>
            <a:pPr lvl="0">
              <a:spcBef>
                <a:spcPts val="1800"/>
              </a:spcBef>
            </a:pPr>
            <a:r>
              <a:rPr lang="en-IN" dirty="0">
                <a:solidFill>
                  <a:srgbClr val="C00000"/>
                </a:solidFill>
                <a:latin typeface="Arial Black" pitchFamily="34" charset="0"/>
              </a:rPr>
              <a:t>Instrumentation is important to synchronise design &amp; construction process with actual observation made during tunnelling.</a:t>
            </a:r>
            <a:endParaRPr lang="en-US" dirty="0">
              <a:solidFill>
                <a:srgbClr val="C00000"/>
              </a:solidFill>
              <a:latin typeface="Arial Black" pitchFamily="34" charset="0"/>
            </a:endParaRPr>
          </a:p>
          <a:p>
            <a:pPr lvl="0">
              <a:spcBef>
                <a:spcPts val="1800"/>
              </a:spcBef>
            </a:pPr>
            <a:r>
              <a:rPr lang="en-IN" dirty="0">
                <a:solidFill>
                  <a:srgbClr val="0070C0"/>
                </a:solidFill>
                <a:latin typeface="Arial Black" pitchFamily="34" charset="0"/>
              </a:rPr>
              <a:t>Instrumentation is indispensable for site investigation, design verification and safety of the structure. </a:t>
            </a:r>
            <a:endParaRPr lang="en-US" dirty="0">
              <a:solidFill>
                <a:srgbClr val="0070C0"/>
              </a:solidFill>
              <a:latin typeface="Arial Black" pitchFamily="34" charset="0"/>
            </a:endParaRPr>
          </a:p>
          <a:p>
            <a:pPr lvl="0">
              <a:spcBef>
                <a:spcPts val="1800"/>
              </a:spcBef>
            </a:pPr>
            <a:r>
              <a:rPr lang="en-IN" dirty="0">
                <a:solidFill>
                  <a:srgbClr val="C00000"/>
                </a:solidFill>
                <a:latin typeface="Arial Black" pitchFamily="34" charset="0"/>
              </a:rPr>
              <a:t>Instrumentation in tunnels can be implemented in three stages:-    </a:t>
            </a:r>
          </a:p>
          <a:p>
            <a:pPr lvl="0">
              <a:spcBef>
                <a:spcPts val="1800"/>
              </a:spcBef>
              <a:buFont typeface="Wingdings" pitchFamily="2" charset="2"/>
              <a:buChar char="ü"/>
            </a:pPr>
            <a:r>
              <a:rPr lang="en-IN" dirty="0">
                <a:solidFill>
                  <a:srgbClr val="C00000"/>
                </a:solidFill>
                <a:latin typeface="Arial Black" pitchFamily="34" charset="0"/>
              </a:rPr>
              <a:t>   </a:t>
            </a:r>
            <a:r>
              <a:rPr lang="en-IN" dirty="0" smtClean="0">
                <a:solidFill>
                  <a:srgbClr val="C00000"/>
                </a:solidFill>
                <a:latin typeface="Arial Black" pitchFamily="34" charset="0"/>
              </a:rPr>
              <a:t>pre-construction </a:t>
            </a:r>
            <a:r>
              <a:rPr lang="en-IN" dirty="0">
                <a:solidFill>
                  <a:srgbClr val="C00000"/>
                </a:solidFill>
                <a:latin typeface="Arial Black" pitchFamily="34" charset="0"/>
              </a:rPr>
              <a:t>stage, </a:t>
            </a:r>
          </a:p>
          <a:p>
            <a:pPr lvl="0">
              <a:spcBef>
                <a:spcPts val="1800"/>
              </a:spcBef>
              <a:buFont typeface="Wingdings" pitchFamily="2" charset="2"/>
              <a:buChar char="ü"/>
            </a:pPr>
            <a:r>
              <a:rPr lang="en-IN" dirty="0">
                <a:solidFill>
                  <a:srgbClr val="C00000"/>
                </a:solidFill>
                <a:latin typeface="Arial Black" pitchFamily="34" charset="0"/>
              </a:rPr>
              <a:t>   </a:t>
            </a:r>
            <a:r>
              <a:rPr lang="en-IN" dirty="0" smtClean="0">
                <a:solidFill>
                  <a:srgbClr val="C00000"/>
                </a:solidFill>
                <a:latin typeface="Arial Black" pitchFamily="34" charset="0"/>
              </a:rPr>
              <a:t>construction </a:t>
            </a:r>
            <a:r>
              <a:rPr lang="en-IN" dirty="0">
                <a:solidFill>
                  <a:srgbClr val="C00000"/>
                </a:solidFill>
                <a:latin typeface="Arial Black" pitchFamily="34" charset="0"/>
              </a:rPr>
              <a:t>stage and </a:t>
            </a:r>
          </a:p>
          <a:p>
            <a:pPr lvl="0">
              <a:spcBef>
                <a:spcPts val="1800"/>
              </a:spcBef>
              <a:buFont typeface="Wingdings" pitchFamily="2" charset="2"/>
              <a:buChar char="ü"/>
            </a:pPr>
            <a:r>
              <a:rPr lang="en-IN" dirty="0">
                <a:solidFill>
                  <a:srgbClr val="C00000"/>
                </a:solidFill>
                <a:latin typeface="Arial Black" pitchFamily="34" charset="0"/>
              </a:rPr>
              <a:t>   </a:t>
            </a:r>
            <a:r>
              <a:rPr lang="en-IN" dirty="0" smtClean="0">
                <a:solidFill>
                  <a:srgbClr val="C00000"/>
                </a:solidFill>
                <a:latin typeface="Arial Black" pitchFamily="34" charset="0"/>
              </a:rPr>
              <a:t>post-construction </a:t>
            </a:r>
            <a:r>
              <a:rPr lang="en-IN" dirty="0">
                <a:solidFill>
                  <a:srgbClr val="C00000"/>
                </a:solidFill>
                <a:latin typeface="Arial Black" pitchFamily="34" charset="0"/>
              </a:rPr>
              <a:t>/ operation stage.</a:t>
            </a:r>
            <a:endParaRPr lang="en-US" dirty="0">
              <a:solidFill>
                <a:srgbClr val="C00000"/>
              </a:solidFill>
              <a:latin typeface="Arial Black" pitchFamily="34" charset="0"/>
            </a:endParaRPr>
          </a:p>
          <a:p>
            <a:pPr lvl="0">
              <a:spcBef>
                <a:spcPts val="1800"/>
              </a:spcBef>
            </a:pPr>
            <a:r>
              <a:rPr lang="en-IN" dirty="0">
                <a:solidFill>
                  <a:srgbClr val="0070C0"/>
                </a:solidFill>
                <a:latin typeface="Arial Black" pitchFamily="34" charset="0"/>
              </a:rPr>
              <a:t>Extensive instrumentation has helped in economising the design of the support system in a continuously varying rock mass/soil property.</a:t>
            </a:r>
            <a:endParaRPr lang="en-US" dirty="0">
              <a:solidFill>
                <a:srgbClr val="0070C0"/>
              </a:solidFill>
              <a:latin typeface="Arial Black" pitchFamily="34" charset="0"/>
            </a:endParaRPr>
          </a:p>
        </p:txBody>
      </p:sp>
    </p:spTree>
    <p:extLst>
      <p:ext uri="{BB962C8B-B14F-4D97-AF65-F5344CB8AC3E}">
        <p14:creationId xmlns:p14="http://schemas.microsoft.com/office/powerpoint/2010/main" val="946650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barn(inVertical)">
                                      <p:cBhvr>
                                        <p:cTn id="7" dur="500"/>
                                        <p:tgtEl>
                                          <p:spTgt spid="3">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barn(inVertical)">
                                      <p:cBhvr>
                                        <p:cTn id="10" dur="5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wipe(down)">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3">
                                            <p:txEl>
                                              <p:pRg st="4" end="4"/>
                                            </p:txEl>
                                          </p:spTgt>
                                        </p:tgtEl>
                                        <p:attrNameLst>
                                          <p:attrName>style.visibility</p:attrName>
                                        </p:attrNameLst>
                                      </p:cBhvr>
                                      <p:to>
                                        <p:strVal val="visible"/>
                                      </p:to>
                                    </p:set>
                                    <p:animEffect transition="in" filter="wipe(down)">
                                      <p:cBhvr>
                                        <p:cTn id="20" dur="500"/>
                                        <p:tgtEl>
                                          <p:spTgt spid="3">
                                            <p:txEl>
                                              <p:pRg st="4" end="4"/>
                                            </p:txEl>
                                          </p:spTgt>
                                        </p:tgtEl>
                                      </p:cBhvr>
                                    </p:animEffect>
                                  </p:childTnLst>
                                </p:cTn>
                              </p:par>
                              <p:par>
                                <p:cTn id="21" presetID="2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Effect transition="in" filter="wipe(down)">
                                      <p:cBhvr>
                                        <p:cTn id="23" dur="500"/>
                                        <p:tgtEl>
                                          <p:spTgt spid="3">
                                            <p:txEl>
                                              <p:pRg st="5" end="5"/>
                                            </p:txEl>
                                          </p:spTgt>
                                        </p:tgtEl>
                                      </p:cBhvr>
                                    </p:animEffect>
                                  </p:childTnLst>
                                </p:cTn>
                              </p:par>
                              <p:par>
                                <p:cTn id="24" presetID="22" presetClass="entr" presetSubtype="4" fill="hold" nodeType="withEffect">
                                  <p:stCondLst>
                                    <p:cond delay="0"/>
                                  </p:stCondLst>
                                  <p:childTnLst>
                                    <p:set>
                                      <p:cBhvr>
                                        <p:cTn id="25" dur="1" fill="hold">
                                          <p:stCondLst>
                                            <p:cond delay="0"/>
                                          </p:stCondLst>
                                        </p:cTn>
                                        <p:tgtEl>
                                          <p:spTgt spid="3">
                                            <p:txEl>
                                              <p:pRg st="6" end="6"/>
                                            </p:txEl>
                                          </p:spTgt>
                                        </p:tgtEl>
                                        <p:attrNameLst>
                                          <p:attrName>style.visibility</p:attrName>
                                        </p:attrNameLst>
                                      </p:cBhvr>
                                      <p:to>
                                        <p:strVal val="visible"/>
                                      </p:to>
                                    </p:set>
                                    <p:animEffect transition="in" filter="wipe(down)">
                                      <p:cBhvr>
                                        <p:cTn id="26" dur="500"/>
                                        <p:tgtEl>
                                          <p:spTgt spid="3">
                                            <p:txEl>
                                              <p:pRg st="6" end="6"/>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Effect transition="in" filter="barn(inVertical)">
                                      <p:cBhvr>
                                        <p:cTn id="3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97540" y="1665028"/>
            <a:ext cx="7165075" cy="5165234"/>
          </a:xfrm>
          <a:prstGeom prst="rect">
            <a:avLst/>
          </a:prstGeom>
        </p:spPr>
      </p:pic>
      <p:sp>
        <p:nvSpPr>
          <p:cNvPr id="3" name="Rectangle 2"/>
          <p:cNvSpPr/>
          <p:nvPr/>
        </p:nvSpPr>
        <p:spPr>
          <a:xfrm>
            <a:off x="1426030" y="119477"/>
            <a:ext cx="9123689" cy="1446550"/>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lIns="91440" tIns="45720" rIns="91440" bIns="45720">
            <a:spAutoFit/>
          </a:bodyPr>
          <a:lstStyle/>
          <a:p>
            <a:pPr algn="ctr"/>
            <a:r>
              <a:rPr lang="en-US" sz="8800" b="1"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THANK </a:t>
            </a:r>
            <a:r>
              <a:rPr lang="en-US" sz="8800" b="1" dirty="0" smtClean="0">
                <a:ln w="12700">
                  <a:solidFill>
                    <a:schemeClr val="tx2">
                      <a:lumMod val="75000"/>
                    </a:schemeClr>
                  </a:solidFill>
                  <a:prstDash val="solid"/>
                </a:ln>
                <a:solidFill>
                  <a:srgbClr val="FFFF00"/>
                </a:solidFill>
                <a:effectLst>
                  <a:outerShdw dist="38100" dir="2640000" algn="bl" rotWithShape="0">
                    <a:schemeClr val="tx2">
                      <a:lumMod val="75000"/>
                    </a:schemeClr>
                  </a:outerShdw>
                </a:effectLst>
              </a:rPr>
              <a:t>YOU !</a:t>
            </a:r>
            <a:endParaRPr lang="en-US" sz="8800" b="1" dirty="0">
              <a:ln w="12700">
                <a:solidFill>
                  <a:schemeClr val="tx2">
                    <a:lumMod val="75000"/>
                  </a:schemeClr>
                </a:solidFill>
                <a:prstDash val="solid"/>
              </a:ln>
              <a:solidFill>
                <a:srgbClr val="FFFF00"/>
              </a:solidFill>
              <a:effectLst>
                <a:outerShdw dist="38100" dir="2640000" algn="bl" rotWithShape="0">
                  <a:schemeClr val="tx2">
                    <a:lumMod val="75000"/>
                  </a:schemeClr>
                </a:outerShdw>
              </a:effectLst>
            </a:endParaRPr>
          </a:p>
        </p:txBody>
      </p:sp>
    </p:spTree>
    <p:extLst>
      <p:ext uri="{BB962C8B-B14F-4D97-AF65-F5344CB8AC3E}">
        <p14:creationId xmlns:p14="http://schemas.microsoft.com/office/powerpoint/2010/main" val="31091732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38374"/>
            <a:ext cx="12192000" cy="492732"/>
          </a:xfrm>
        </p:spPr>
        <p:txBody>
          <a:bodyPr>
            <a:noAutofit/>
          </a:bodyPr>
          <a:lstStyle/>
          <a:p>
            <a:pPr algn="ctr"/>
            <a:r>
              <a:rPr lang="en-US" sz="2400" b="1" dirty="0" smtClean="0"/>
              <a:t>      Fig</a:t>
            </a:r>
            <a:r>
              <a:rPr lang="en-US" sz="2400" b="1" dirty="0"/>
              <a:t>. 1. Plan of New Railway Line from </a:t>
            </a:r>
            <a:r>
              <a:rPr lang="en-US" sz="2400" b="1" dirty="0" err="1"/>
              <a:t>Bairabi</a:t>
            </a:r>
            <a:r>
              <a:rPr lang="en-US" sz="2400" b="1" dirty="0"/>
              <a:t> to </a:t>
            </a:r>
            <a:r>
              <a:rPr lang="en-US" sz="2400" b="1" dirty="0" err="1"/>
              <a:t>Sairang</a:t>
            </a:r>
            <a:r>
              <a:rPr lang="en-US" sz="2400" b="1" dirty="0"/>
              <a:t>, Mizoram</a:t>
            </a:r>
            <a:endParaRPr lang="en-US" sz="2400" dirty="0"/>
          </a:p>
        </p:txBody>
      </p:sp>
      <p:pic>
        <p:nvPicPr>
          <p:cNvPr id="4" name="Picture 3"/>
          <p:cNvPicPr/>
          <p:nvPr/>
        </p:nvPicPr>
        <p:blipFill>
          <a:blip r:embed="rId2" cstate="print"/>
          <a:stretch>
            <a:fillRect/>
          </a:stretch>
        </p:blipFill>
        <p:spPr>
          <a:xfrm>
            <a:off x="0" y="0"/>
            <a:ext cx="12192000" cy="6291263"/>
          </a:xfrm>
          <a:prstGeom prst="rect">
            <a:avLst/>
          </a:prstGeom>
          <a:ln>
            <a:solidFill>
              <a:srgbClr val="FF0000"/>
            </a:solidFill>
          </a:ln>
        </p:spPr>
      </p:pic>
    </p:spTree>
    <p:extLst>
      <p:ext uri="{BB962C8B-B14F-4D97-AF65-F5344CB8AC3E}">
        <p14:creationId xmlns:p14="http://schemas.microsoft.com/office/powerpoint/2010/main" val="408822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7902"/>
            <a:ext cx="10515600" cy="1325563"/>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800" b="1" dirty="0" smtClean="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Introduction</a:t>
            </a:r>
            <a:endParaRPr lang="en-US"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838200" y="1362635"/>
            <a:ext cx="10515600" cy="5181600"/>
          </a:xfrm>
        </p:spPr>
        <p:txBody>
          <a:bodyPr>
            <a:normAutofit/>
          </a:bodyPr>
          <a:lstStyle/>
          <a:p>
            <a:pPr>
              <a:spcBef>
                <a:spcPts val="2400"/>
              </a:spcBef>
            </a:pPr>
            <a:r>
              <a:rPr lang="en-US" sz="2400" dirty="0" smtClean="0">
                <a:solidFill>
                  <a:schemeClr val="accent2"/>
                </a:solidFill>
                <a:latin typeface="Arial Black" pitchFamily="34" charset="0"/>
              </a:rPr>
              <a:t>Topography </a:t>
            </a:r>
            <a:r>
              <a:rPr lang="en-US" sz="2400" dirty="0">
                <a:solidFill>
                  <a:schemeClr val="accent2"/>
                </a:solidFill>
                <a:latin typeface="Arial Black" pitchFamily="34" charset="0"/>
              </a:rPr>
              <a:t>in the region is largely immature with steep slopes, narrow intervening synclinal valleys and series of parallel hummocks. </a:t>
            </a:r>
            <a:endParaRPr lang="en-US" sz="2400" dirty="0" smtClean="0">
              <a:solidFill>
                <a:schemeClr val="accent2"/>
              </a:solidFill>
              <a:latin typeface="Arial Black" pitchFamily="34" charset="0"/>
            </a:endParaRPr>
          </a:p>
          <a:p>
            <a:pPr>
              <a:spcBef>
                <a:spcPts val="2400"/>
              </a:spcBef>
            </a:pPr>
            <a:r>
              <a:rPr lang="en-US" sz="2400" dirty="0">
                <a:solidFill>
                  <a:schemeClr val="accent2"/>
                </a:solidFill>
                <a:latin typeface="Arial Black" pitchFamily="34" charset="0"/>
              </a:rPr>
              <a:t>The geological strata in this area </a:t>
            </a:r>
            <a:r>
              <a:rPr lang="en-US" sz="2400" dirty="0" smtClean="0">
                <a:solidFill>
                  <a:schemeClr val="accent2"/>
                </a:solidFill>
                <a:latin typeface="Arial Black" pitchFamily="34" charset="0"/>
              </a:rPr>
              <a:t>consists </a:t>
            </a:r>
            <a:r>
              <a:rPr lang="en-US" sz="2400" dirty="0">
                <a:solidFill>
                  <a:schemeClr val="accent2"/>
                </a:solidFill>
                <a:latin typeface="Arial Black" pitchFamily="34" charset="0"/>
              </a:rPr>
              <a:t>of sedimentary deposits having many folds and faults.</a:t>
            </a:r>
            <a:r>
              <a:rPr lang="en-US" sz="2400" dirty="0" smtClean="0">
                <a:solidFill>
                  <a:schemeClr val="accent2"/>
                </a:solidFill>
                <a:latin typeface="Arial Black" pitchFamily="34" charset="0"/>
              </a:rPr>
              <a:t> </a:t>
            </a:r>
          </a:p>
          <a:p>
            <a:pPr>
              <a:spcBef>
                <a:spcPts val="2400"/>
              </a:spcBef>
            </a:pPr>
            <a:r>
              <a:rPr lang="en-US" sz="2400" dirty="0">
                <a:solidFill>
                  <a:srgbClr val="00B050"/>
                </a:solidFill>
                <a:latin typeface="Arial Black" pitchFamily="34" charset="0"/>
              </a:rPr>
              <a:t>During tunneling, strata observed is mainly soft and yielding, which as per Barton’s Rock Mass classification is categorized as Type IV to Type VIII. </a:t>
            </a:r>
          </a:p>
          <a:p>
            <a:pPr>
              <a:spcBef>
                <a:spcPts val="2400"/>
              </a:spcBef>
            </a:pPr>
            <a:r>
              <a:rPr lang="en-US" sz="2400" dirty="0">
                <a:solidFill>
                  <a:srgbClr val="00B050"/>
                </a:solidFill>
                <a:latin typeface="Arial Black" pitchFamily="34" charset="0"/>
              </a:rPr>
              <a:t>In such weak soil/rock strata tunnels are being constructed using NATM (New Austrian Tunneling Method).</a:t>
            </a:r>
          </a:p>
          <a:p>
            <a:pPr>
              <a:spcBef>
                <a:spcPts val="2400"/>
              </a:spcBef>
            </a:pPr>
            <a:endParaRPr lang="en-US" dirty="0"/>
          </a:p>
        </p:txBody>
      </p:sp>
      <p:sp>
        <p:nvSpPr>
          <p:cNvPr id="4" name="TextBox 3"/>
          <p:cNvSpPr txBox="1"/>
          <p:nvPr/>
        </p:nvSpPr>
        <p:spPr>
          <a:xfrm>
            <a:off x="10598726" y="167902"/>
            <a:ext cx="1440873" cy="400110"/>
          </a:xfrm>
          <a:prstGeom prst="rect">
            <a:avLst/>
          </a:prstGeom>
          <a:noFill/>
        </p:spPr>
        <p:txBody>
          <a:bodyPr wrap="square" rtlCol="0">
            <a:spAutoFit/>
          </a:bodyPr>
          <a:lstStyle/>
          <a:p>
            <a:r>
              <a:rPr lang="en-US" sz="2000" b="1" dirty="0" smtClean="0">
                <a:solidFill>
                  <a:srgbClr val="FF0000"/>
                </a:solidFill>
              </a:rPr>
              <a:t>continued</a:t>
            </a:r>
            <a:endParaRPr lang="en-US" sz="2000" b="1" dirty="0">
              <a:solidFill>
                <a:srgbClr val="FF0000"/>
              </a:solidFill>
            </a:endParaRPr>
          </a:p>
        </p:txBody>
      </p:sp>
    </p:spTree>
    <p:extLst>
      <p:ext uri="{BB962C8B-B14F-4D97-AF65-F5344CB8AC3E}">
        <p14:creationId xmlns:p14="http://schemas.microsoft.com/office/powerpoint/2010/main" val="416651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linds(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1"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linds(horizont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1"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linds(horizont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1"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linds(horizont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uiExpand="1"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3271"/>
            <a:ext cx="12192000" cy="1325563"/>
          </a:xfrm>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Methods of Tunnelling &amp; Instrumentation</a:t>
            </a:r>
          </a:p>
        </p:txBody>
      </p:sp>
      <p:sp>
        <p:nvSpPr>
          <p:cNvPr id="3" name="Content Placeholder 2"/>
          <p:cNvSpPr>
            <a:spLocks noGrp="1"/>
          </p:cNvSpPr>
          <p:nvPr>
            <p:ph idx="1"/>
          </p:nvPr>
        </p:nvSpPr>
        <p:spPr>
          <a:xfrm>
            <a:off x="0" y="1409700"/>
            <a:ext cx="12192000" cy="5448300"/>
          </a:xfrm>
        </p:spPr>
        <p:txBody>
          <a:bodyPr>
            <a:normAutofit/>
          </a:bodyPr>
          <a:lstStyle/>
          <a:p>
            <a:endParaRPr lang="en-IN" sz="24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a:p>
            <a:r>
              <a:rPr lang="en-IN" sz="2400" dirty="0" smtClean="0">
                <a:solidFill>
                  <a:schemeClr val="accent2"/>
                </a:solidFill>
                <a:latin typeface="Arial Black" pitchFamily="34" charset="0"/>
              </a:rPr>
              <a:t>Classical </a:t>
            </a:r>
            <a:r>
              <a:rPr lang="en-IN" sz="2400" dirty="0">
                <a:solidFill>
                  <a:schemeClr val="accent2"/>
                </a:solidFill>
                <a:latin typeface="Arial Black" pitchFamily="34" charset="0"/>
              </a:rPr>
              <a:t>Method    </a:t>
            </a:r>
            <a:r>
              <a:rPr lang="en-IN" sz="2400" dirty="0" smtClean="0">
                <a:solidFill>
                  <a:schemeClr val="accent2"/>
                </a:solidFill>
                <a:latin typeface="Arial Black" pitchFamily="34" charset="0"/>
              </a:rPr>
              <a:t>- </a:t>
            </a:r>
            <a:r>
              <a:rPr lang="en-IN" sz="2000" dirty="0" smtClean="0">
                <a:solidFill>
                  <a:schemeClr val="accent2"/>
                </a:solidFill>
                <a:latin typeface="Arial Black" pitchFamily="34" charset="0"/>
              </a:rPr>
              <a:t>Used </a:t>
            </a:r>
            <a:r>
              <a:rPr lang="en-IN" sz="2000" dirty="0">
                <a:solidFill>
                  <a:schemeClr val="accent2"/>
                </a:solidFill>
                <a:latin typeface="Arial Black" pitchFamily="34" charset="0"/>
              </a:rPr>
              <a:t>up to last half of 19</a:t>
            </a:r>
            <a:r>
              <a:rPr lang="en-IN" sz="2000" baseline="30000" dirty="0">
                <a:solidFill>
                  <a:schemeClr val="accent2"/>
                </a:solidFill>
                <a:latin typeface="Arial Black" pitchFamily="34" charset="0"/>
              </a:rPr>
              <a:t>th</a:t>
            </a:r>
            <a:r>
              <a:rPr lang="en-IN" sz="2000" dirty="0">
                <a:solidFill>
                  <a:schemeClr val="accent2"/>
                </a:solidFill>
                <a:latin typeface="Arial Black" pitchFamily="34" charset="0"/>
              </a:rPr>
              <a:t> century </a:t>
            </a:r>
            <a:r>
              <a:rPr lang="en-IN" sz="2000" dirty="0" smtClean="0">
                <a:solidFill>
                  <a:schemeClr val="accent2"/>
                </a:solidFill>
                <a:latin typeface="Arial Black" pitchFamily="34" charset="0"/>
              </a:rPr>
              <a:t>,No </a:t>
            </a:r>
            <a:r>
              <a:rPr lang="en-IN" sz="2000" dirty="0">
                <a:solidFill>
                  <a:schemeClr val="accent2"/>
                </a:solidFill>
                <a:latin typeface="Arial Black" pitchFamily="34" charset="0"/>
              </a:rPr>
              <a:t>instrumentation.</a:t>
            </a:r>
          </a:p>
          <a:p>
            <a:r>
              <a:rPr lang="en-IN" sz="2400" dirty="0">
                <a:solidFill>
                  <a:schemeClr val="accent2"/>
                </a:solidFill>
                <a:latin typeface="Arial Black" pitchFamily="34" charset="0"/>
              </a:rPr>
              <a:t>Mechanical Drilling and </a:t>
            </a:r>
            <a:r>
              <a:rPr lang="en-IN" sz="2400" dirty="0" smtClean="0">
                <a:solidFill>
                  <a:schemeClr val="accent2"/>
                </a:solidFill>
                <a:latin typeface="Arial Black" pitchFamily="34" charset="0"/>
              </a:rPr>
              <a:t>cutting                </a:t>
            </a:r>
            <a:r>
              <a:rPr lang="en-IN" sz="2000" dirty="0" smtClean="0">
                <a:solidFill>
                  <a:schemeClr val="accent2"/>
                </a:solidFill>
                <a:latin typeface="Arial Black" pitchFamily="34" charset="0"/>
              </a:rPr>
              <a:t>Minimal use of instrumentation.</a:t>
            </a:r>
          </a:p>
          <a:p>
            <a:r>
              <a:rPr lang="en-IN" sz="2400" dirty="0" smtClean="0">
                <a:solidFill>
                  <a:schemeClr val="accent2"/>
                </a:solidFill>
                <a:latin typeface="Arial Black" pitchFamily="34" charset="0"/>
              </a:rPr>
              <a:t>Drill and Blast Method                                                </a:t>
            </a:r>
          </a:p>
          <a:p>
            <a:endParaRPr lang="en-IN" sz="2400" dirty="0" smtClean="0">
              <a:solidFill>
                <a:srgbClr val="0070C0"/>
              </a:solidFill>
              <a:latin typeface="Arial Black" pitchFamily="34" charset="0"/>
            </a:endParaRPr>
          </a:p>
          <a:p>
            <a:r>
              <a:rPr lang="en-IN" sz="2400" dirty="0" smtClean="0">
                <a:solidFill>
                  <a:srgbClr val="0070C0"/>
                </a:solidFill>
                <a:latin typeface="Arial Black" pitchFamily="34" charset="0"/>
              </a:rPr>
              <a:t>Shield </a:t>
            </a:r>
            <a:r>
              <a:rPr lang="en-IN" sz="2400" dirty="0">
                <a:solidFill>
                  <a:srgbClr val="0070C0"/>
                </a:solidFill>
                <a:latin typeface="Arial Black" pitchFamily="34" charset="0"/>
              </a:rPr>
              <a:t>method by TBM     - </a:t>
            </a:r>
            <a:r>
              <a:rPr lang="en-IN" sz="2000" dirty="0">
                <a:solidFill>
                  <a:srgbClr val="0070C0"/>
                </a:solidFill>
                <a:latin typeface="Arial Black" pitchFamily="34" charset="0"/>
              </a:rPr>
              <a:t>Ground movement monitoring, temperature sensors, vibration sensors (accelerometers), hydraulic pressure sensors, electrical current sensors are used. </a:t>
            </a:r>
            <a:endParaRPr lang="en-IN" sz="2000" dirty="0" smtClean="0">
              <a:solidFill>
                <a:srgbClr val="0070C0"/>
              </a:solidFill>
              <a:latin typeface="Arial Black" pitchFamily="34" charset="0"/>
            </a:endParaRPr>
          </a:p>
          <a:p>
            <a:r>
              <a:rPr lang="en-GB" altLang="en-US" sz="2400" dirty="0" smtClean="0">
                <a:solidFill>
                  <a:srgbClr val="0070C0"/>
                </a:solidFill>
                <a:latin typeface="Arial Black" pitchFamily="34" charset="0"/>
              </a:rPr>
              <a:t>New </a:t>
            </a:r>
            <a:r>
              <a:rPr lang="en-GB" altLang="en-US" sz="2400" dirty="0">
                <a:solidFill>
                  <a:srgbClr val="0070C0"/>
                </a:solidFill>
                <a:latin typeface="Arial Black" pitchFamily="34" charset="0"/>
              </a:rPr>
              <a:t>Austrian Tunnelling Method </a:t>
            </a:r>
          </a:p>
          <a:p>
            <a:pPr>
              <a:buNone/>
            </a:pPr>
            <a:r>
              <a:rPr lang="en-GB" altLang="en-US" sz="2400" dirty="0">
                <a:solidFill>
                  <a:srgbClr val="0070C0"/>
                </a:solidFill>
                <a:latin typeface="Arial Black" pitchFamily="34" charset="0"/>
              </a:rPr>
              <a:t>   (NATM</a:t>
            </a:r>
            <a:r>
              <a:rPr lang="en-GB" altLang="en-US" sz="2400" dirty="0" smtClean="0">
                <a:solidFill>
                  <a:srgbClr val="0070C0"/>
                </a:solidFill>
                <a:latin typeface="Arial Black" pitchFamily="34" charset="0"/>
              </a:rPr>
              <a:t>) (</a:t>
            </a:r>
            <a:r>
              <a:rPr lang="en-GB" altLang="en-US" sz="2400" dirty="0">
                <a:solidFill>
                  <a:srgbClr val="0070C0"/>
                </a:solidFill>
                <a:latin typeface="Arial Black" pitchFamily="34" charset="0"/>
              </a:rPr>
              <a:t>Design as we go)                                 </a:t>
            </a:r>
            <a:r>
              <a:rPr lang="en-GB" altLang="en-US" sz="2400" dirty="0" smtClean="0">
                <a:solidFill>
                  <a:srgbClr val="0070C0"/>
                </a:solidFill>
                <a:latin typeface="Arial Black" pitchFamily="34" charset="0"/>
              </a:rPr>
              <a:t>   </a:t>
            </a:r>
            <a:r>
              <a:rPr lang="en-GB" altLang="en-US" sz="2000" dirty="0" smtClean="0">
                <a:solidFill>
                  <a:srgbClr val="0070C0"/>
                </a:solidFill>
                <a:latin typeface="Arial Black" pitchFamily="34" charset="0"/>
              </a:rPr>
              <a:t>Dynamic </a:t>
            </a:r>
            <a:r>
              <a:rPr lang="en-GB" altLang="en-US" sz="2000" dirty="0">
                <a:solidFill>
                  <a:srgbClr val="0070C0"/>
                </a:solidFill>
                <a:latin typeface="Arial Black" pitchFamily="34" charset="0"/>
              </a:rPr>
              <a:t>design </a:t>
            </a:r>
            <a:r>
              <a:rPr lang="en-GB" altLang="en-US" sz="2000" dirty="0" smtClean="0">
                <a:solidFill>
                  <a:srgbClr val="0070C0"/>
                </a:solidFill>
                <a:latin typeface="Arial Black" pitchFamily="34" charset="0"/>
              </a:rPr>
              <a:t>requires</a:t>
            </a:r>
            <a:endParaRPr lang="en-GB" altLang="en-US" sz="2400" dirty="0">
              <a:solidFill>
                <a:srgbClr val="0070C0"/>
              </a:solidFill>
              <a:latin typeface="Arial Black" pitchFamily="34" charset="0"/>
            </a:endParaRPr>
          </a:p>
          <a:p>
            <a:r>
              <a:rPr lang="en-GB" altLang="en-US" sz="2400" dirty="0">
                <a:solidFill>
                  <a:srgbClr val="0070C0"/>
                </a:solidFill>
                <a:latin typeface="Arial Black" pitchFamily="34" charset="0"/>
              </a:rPr>
              <a:t>ADECO RS Method   </a:t>
            </a:r>
            <a:r>
              <a:rPr lang="en-GB" altLang="en-US" sz="2400" dirty="0" smtClean="0">
                <a:solidFill>
                  <a:srgbClr val="0070C0"/>
                </a:solidFill>
                <a:latin typeface="Arial Black" pitchFamily="34" charset="0"/>
              </a:rPr>
              <a:t>                                                    </a:t>
            </a:r>
            <a:r>
              <a:rPr lang="en-GB" altLang="en-US" sz="2000" dirty="0" smtClean="0">
                <a:solidFill>
                  <a:srgbClr val="0070C0"/>
                </a:solidFill>
                <a:latin typeface="Arial Black" pitchFamily="34" charset="0"/>
              </a:rPr>
              <a:t>monitoring</a:t>
            </a:r>
            <a:endParaRPr lang="en-GB" altLang="en-US" sz="2000" dirty="0">
              <a:solidFill>
                <a:srgbClr val="0070C0"/>
              </a:solidFill>
              <a:latin typeface="Arial Black" pitchFamily="34" charset="0"/>
            </a:endParaRPr>
          </a:p>
          <a:p>
            <a:r>
              <a:rPr lang="en-GB" sz="2400" dirty="0">
                <a:solidFill>
                  <a:srgbClr val="0070C0"/>
                </a:solidFill>
                <a:latin typeface="Arial Black" pitchFamily="34" charset="0"/>
              </a:rPr>
              <a:t>NTM (Norwegian Tunnelling Method)</a:t>
            </a:r>
            <a:endParaRPr lang="en-IN" sz="2400" dirty="0">
              <a:solidFill>
                <a:srgbClr val="0070C0"/>
              </a:solidFill>
              <a:latin typeface="Arial Black" pitchFamily="34" charset="0"/>
            </a:endParaRPr>
          </a:p>
          <a:p>
            <a:pPr marL="0" indent="0">
              <a:buNone/>
            </a:pPr>
            <a:endParaRPr lang="en-IN"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
        <p:nvSpPr>
          <p:cNvPr id="4" name="Right Brace 3"/>
          <p:cNvSpPr/>
          <p:nvPr/>
        </p:nvSpPr>
        <p:spPr>
          <a:xfrm>
            <a:off x="5940821" y="2379210"/>
            <a:ext cx="439688" cy="681212"/>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5" name="Right Brace 4"/>
          <p:cNvSpPr/>
          <p:nvPr/>
        </p:nvSpPr>
        <p:spPr>
          <a:xfrm>
            <a:off x="6655950" y="4727169"/>
            <a:ext cx="1200150" cy="1771650"/>
          </a:xfrm>
          <a:prstGeom prst="rightBrace">
            <a:avLst/>
          </a:prstGeom>
          <a:ln w="19050">
            <a:solidFill>
              <a:srgbClr val="C0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Tree>
    <p:extLst>
      <p:ext uri="{BB962C8B-B14F-4D97-AF65-F5344CB8AC3E}">
        <p14:creationId xmlns:p14="http://schemas.microsoft.com/office/powerpoint/2010/main" val="6494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1000"/>
                                        <p:tgtEl>
                                          <p:spTgt spid="3">
                                            <p:txEl>
                                              <p:pRg st="2" end="2"/>
                                            </p:txEl>
                                          </p:spTgt>
                                        </p:tgtEl>
                                      </p:cBhvr>
                                    </p:animEffect>
                                    <p:anim calcmode="lin" valueType="num">
                                      <p:cBhvr>
                                        <p:cTn id="13"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2" end="2"/>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1000"/>
                                        <p:tgtEl>
                                          <p:spTgt spid="3">
                                            <p:txEl>
                                              <p:pRg st="3" end="3"/>
                                            </p:txEl>
                                          </p:spTgt>
                                        </p:tgtEl>
                                      </p:cBhvr>
                                    </p:animEffect>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animEffect transition="in" filter="fade">
                                      <p:cBhvr>
                                        <p:cTn id="29" dur="1000"/>
                                        <p:tgtEl>
                                          <p:spTgt spid="3">
                                            <p:txEl>
                                              <p:pRg st="6" end="6"/>
                                            </p:txEl>
                                          </p:spTgt>
                                        </p:tgtEl>
                                      </p:cBhvr>
                                    </p:animEffect>
                                    <p:anim calcmode="lin" valueType="num">
                                      <p:cBhvr>
                                        <p:cTn id="3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6" end="6"/>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animEffect transition="in" filter="fade">
                                      <p:cBhvr>
                                        <p:cTn id="39" dur="1000"/>
                                        <p:tgtEl>
                                          <p:spTgt spid="3">
                                            <p:txEl>
                                              <p:pRg st="8" end="8"/>
                                            </p:txEl>
                                          </p:spTgt>
                                        </p:tgtEl>
                                      </p:cBhvr>
                                    </p:animEffect>
                                    <p:anim calcmode="lin" valueType="num">
                                      <p:cBhvr>
                                        <p:cTn id="40"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8" end="8"/>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3">
                                            <p:txEl>
                                              <p:pRg st="9" end="9"/>
                                            </p:txEl>
                                          </p:spTgt>
                                        </p:tgtEl>
                                        <p:attrNameLst>
                                          <p:attrName>style.visibility</p:attrName>
                                        </p:attrNameLst>
                                      </p:cBhvr>
                                      <p:to>
                                        <p:strVal val="visible"/>
                                      </p:to>
                                    </p:set>
                                    <p:animEffect transition="in" filter="fade">
                                      <p:cBhvr>
                                        <p:cTn id="44" dur="1000"/>
                                        <p:tgtEl>
                                          <p:spTgt spid="3">
                                            <p:txEl>
                                              <p:pRg st="9" end="9"/>
                                            </p:txEl>
                                          </p:spTgt>
                                        </p:tgtEl>
                                      </p:cBhvr>
                                    </p:animEffect>
                                    <p:anim calcmode="lin" valueType="num">
                                      <p:cBhvr>
                                        <p:cTn id="45"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46"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8255" y="116632"/>
            <a:ext cx="10446327" cy="936104"/>
          </a:xfrm>
        </p:spPr>
        <p:txBody>
          <a:bodyPr>
            <a:norm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IN" sz="54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IN" sz="48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Why instrumentation ?</a:t>
            </a:r>
          </a:p>
        </p:txBody>
      </p:sp>
      <p:sp>
        <p:nvSpPr>
          <p:cNvPr id="3" name="Content Placeholder 2"/>
          <p:cNvSpPr>
            <a:spLocks noGrp="1"/>
          </p:cNvSpPr>
          <p:nvPr>
            <p:ph idx="1"/>
          </p:nvPr>
        </p:nvSpPr>
        <p:spPr>
          <a:xfrm>
            <a:off x="800101" y="1052736"/>
            <a:ext cx="10729912" cy="5670793"/>
          </a:xfrm>
        </p:spPr>
        <p:txBody>
          <a:bodyPr>
            <a:normAutofit/>
          </a:bodyPr>
          <a:lstStyle/>
          <a:p>
            <a:r>
              <a:rPr lang="en-IN" sz="2400" dirty="0" smtClean="0">
                <a:solidFill>
                  <a:schemeClr val="accent2"/>
                </a:solidFill>
                <a:latin typeface="Arial Black" pitchFamily="34" charset="0"/>
              </a:rPr>
              <a:t>To </a:t>
            </a:r>
            <a:r>
              <a:rPr lang="en-IN" sz="2400" dirty="0">
                <a:solidFill>
                  <a:schemeClr val="accent2"/>
                </a:solidFill>
                <a:latin typeface="Arial Black" pitchFamily="34" charset="0"/>
              </a:rPr>
              <a:t>accurately </a:t>
            </a:r>
            <a:r>
              <a:rPr lang="en-IN" sz="2400" dirty="0" smtClean="0">
                <a:solidFill>
                  <a:schemeClr val="accent2"/>
                </a:solidFill>
                <a:latin typeface="Arial Black" pitchFamily="34" charset="0"/>
              </a:rPr>
              <a:t>quantify </a:t>
            </a:r>
            <a:r>
              <a:rPr lang="en-IN" sz="2400" dirty="0">
                <a:solidFill>
                  <a:schemeClr val="accent2"/>
                </a:solidFill>
                <a:latin typeface="Arial Black" pitchFamily="34" charset="0"/>
              </a:rPr>
              <a:t>structural behaviour and to monitor their rate of change. </a:t>
            </a:r>
          </a:p>
          <a:p>
            <a:r>
              <a:rPr lang="en-IN" sz="2400" dirty="0">
                <a:solidFill>
                  <a:schemeClr val="accent2"/>
                </a:solidFill>
                <a:latin typeface="Arial Black" pitchFamily="34" charset="0"/>
              </a:rPr>
              <a:t>O</a:t>
            </a:r>
            <a:r>
              <a:rPr lang="en-IN" sz="2400" dirty="0" smtClean="0">
                <a:solidFill>
                  <a:schemeClr val="accent2"/>
                </a:solidFill>
                <a:latin typeface="Arial Black" pitchFamily="34" charset="0"/>
              </a:rPr>
              <a:t>bserve </a:t>
            </a:r>
            <a:r>
              <a:rPr lang="en-IN" sz="2400" dirty="0">
                <a:solidFill>
                  <a:schemeClr val="accent2"/>
                </a:solidFill>
                <a:latin typeface="Arial Black" pitchFamily="34" charset="0"/>
              </a:rPr>
              <a:t>movement stabilization, </a:t>
            </a:r>
            <a:r>
              <a:rPr lang="en-IN" sz="2400" dirty="0" smtClean="0">
                <a:solidFill>
                  <a:schemeClr val="accent2"/>
                </a:solidFill>
                <a:latin typeface="Arial Black" pitchFamily="34" charset="0"/>
              </a:rPr>
              <a:t>or </a:t>
            </a:r>
            <a:r>
              <a:rPr lang="en-IN" sz="2400" dirty="0">
                <a:solidFill>
                  <a:schemeClr val="accent2"/>
                </a:solidFill>
                <a:latin typeface="Arial Black" pitchFamily="34" charset="0"/>
              </a:rPr>
              <a:t>in the case of acceleration, to deduce the possibility of failure. </a:t>
            </a:r>
            <a:endParaRPr lang="en-IN" sz="2400" dirty="0" smtClean="0">
              <a:solidFill>
                <a:schemeClr val="accent2"/>
              </a:solidFill>
              <a:latin typeface="Arial Black" pitchFamily="34" charset="0"/>
            </a:endParaRPr>
          </a:p>
          <a:p>
            <a:r>
              <a:rPr lang="en-IN" sz="2400" dirty="0" smtClean="0">
                <a:solidFill>
                  <a:schemeClr val="accent2"/>
                </a:solidFill>
                <a:latin typeface="Arial Black" pitchFamily="34" charset="0"/>
              </a:rPr>
              <a:t>Observation of state of stress in rock mass and its response to disturbances by construction and operation of the structure.</a:t>
            </a:r>
            <a:endParaRPr lang="en-IN" sz="2400" dirty="0">
              <a:solidFill>
                <a:schemeClr val="accent2"/>
              </a:solidFill>
              <a:latin typeface="Arial Black" pitchFamily="34" charset="0"/>
            </a:endParaRPr>
          </a:p>
          <a:p>
            <a:r>
              <a:rPr lang="en-IN" sz="2400" dirty="0">
                <a:solidFill>
                  <a:srgbClr val="0070C0"/>
                </a:solidFill>
                <a:latin typeface="Arial Black" pitchFamily="34" charset="0"/>
              </a:rPr>
              <a:t>The comparison of measured values with design values.</a:t>
            </a:r>
          </a:p>
          <a:p>
            <a:r>
              <a:rPr lang="en-IN" sz="2400" dirty="0">
                <a:solidFill>
                  <a:srgbClr val="0070C0"/>
                </a:solidFill>
                <a:latin typeface="Arial Black" pitchFamily="34" charset="0"/>
              </a:rPr>
              <a:t>Monitoring of tunnel stability and the possibility of implementing corrective measures at the appropriate moment</a:t>
            </a:r>
            <a:r>
              <a:rPr lang="en-IN" sz="2400" dirty="0" smtClean="0">
                <a:solidFill>
                  <a:srgbClr val="0070C0"/>
                </a:solidFill>
                <a:latin typeface="Arial Black" pitchFamily="34" charset="0"/>
              </a:rPr>
              <a:t>.</a:t>
            </a:r>
          </a:p>
          <a:p>
            <a:r>
              <a:rPr lang="en-US" sz="2400" dirty="0">
                <a:solidFill>
                  <a:srgbClr val="0070C0"/>
                </a:solidFill>
                <a:latin typeface="Arial Black" pitchFamily="34" charset="0"/>
              </a:rPr>
              <a:t>Instrumentation is also used to monitor the in-service performance of the tunnel.</a:t>
            </a:r>
            <a:endParaRPr lang="en-IN" sz="2400" dirty="0">
              <a:solidFill>
                <a:srgbClr val="0070C0"/>
              </a:solidFill>
              <a:latin typeface="Arial Black" pitchFamily="34" charset="0"/>
            </a:endParaRPr>
          </a:p>
        </p:txBody>
      </p:sp>
    </p:spTree>
    <p:extLst>
      <p:ext uri="{BB962C8B-B14F-4D97-AF65-F5344CB8AC3E}">
        <p14:creationId xmlns:p14="http://schemas.microsoft.com/office/powerpoint/2010/main" val="1144281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xEl>
                                              <p:pRg st="3" end="3"/>
                                            </p:txEl>
                                          </p:spTgt>
                                        </p:tgtEl>
                                        <p:attrNameLst>
                                          <p:attrName>style.visibility</p:attrName>
                                        </p:attrNameLst>
                                      </p:cBhvr>
                                      <p:to>
                                        <p:strVal val="visible"/>
                                      </p:to>
                                    </p:set>
                                    <p:animEffect transition="in" filter="barn(inVertical)">
                                      <p:cBhvr>
                                        <p:cTn id="18" dur="500"/>
                                        <p:tgtEl>
                                          <p:spTgt spid="3">
                                            <p:txEl>
                                              <p:pRg st="3" end="3"/>
                                            </p:txEl>
                                          </p:spTgt>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barn(inVertical)">
                                      <p:cBhvr>
                                        <p:cTn id="21" dur="500"/>
                                        <p:tgtEl>
                                          <p:spTgt spid="3">
                                            <p:txEl>
                                              <p:pRg st="4" end="4"/>
                                            </p:txEl>
                                          </p:spTgt>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barn(inVertical)">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74638"/>
            <a:ext cx="8229600" cy="1225536"/>
          </a:xfrm>
        </p:spPr>
        <p:txBody>
          <a:bodyPr>
            <a:normAutofit fontScale="90000"/>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IN" sz="53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Parameters Measured</a:t>
            </a:r>
            <a:r>
              <a:rPr lang="en-IN"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r>
            <a:br>
              <a:rPr lang="en-IN"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br>
            <a:endParaRPr lang="en-IN"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endParaRPr>
          </a:p>
        </p:txBody>
      </p:sp>
      <p:sp>
        <p:nvSpPr>
          <p:cNvPr id="3" name="Content Placeholder 2"/>
          <p:cNvSpPr>
            <a:spLocks noGrp="1"/>
          </p:cNvSpPr>
          <p:nvPr>
            <p:ph idx="1"/>
          </p:nvPr>
        </p:nvSpPr>
        <p:spPr>
          <a:xfrm>
            <a:off x="457200" y="1500174"/>
            <a:ext cx="11333018" cy="4484990"/>
          </a:xfrm>
        </p:spPr>
        <p:txBody>
          <a:bodyPr>
            <a:normAutofit lnSpcReduction="10000"/>
          </a:bodyPr>
          <a:lstStyle/>
          <a:p>
            <a:r>
              <a:rPr lang="en-IN" dirty="0">
                <a:solidFill>
                  <a:schemeClr val="accent2"/>
                </a:solidFill>
                <a:latin typeface="Arial Black" pitchFamily="34" charset="0"/>
              </a:rPr>
              <a:t>Deformations (displacements, strains, changes in inclination etc.)  </a:t>
            </a:r>
            <a:endParaRPr lang="en-IN" dirty="0" smtClean="0">
              <a:solidFill>
                <a:schemeClr val="accent2"/>
              </a:solidFill>
              <a:latin typeface="Arial Black" pitchFamily="34" charset="0"/>
            </a:endParaRPr>
          </a:p>
          <a:p>
            <a:endParaRPr lang="en-IN" dirty="0">
              <a:solidFill>
                <a:schemeClr val="accent2"/>
              </a:solidFill>
              <a:latin typeface="Arial Black" pitchFamily="34" charset="0"/>
            </a:endParaRPr>
          </a:p>
          <a:p>
            <a:r>
              <a:rPr lang="en-IN" dirty="0">
                <a:solidFill>
                  <a:schemeClr val="accent2"/>
                </a:solidFill>
                <a:latin typeface="Arial Black" pitchFamily="34" charset="0"/>
              </a:rPr>
              <a:t>Stresses  </a:t>
            </a:r>
            <a:endParaRPr lang="en-IN" dirty="0" smtClean="0">
              <a:solidFill>
                <a:schemeClr val="accent2"/>
              </a:solidFill>
              <a:latin typeface="Arial Black" pitchFamily="34" charset="0"/>
            </a:endParaRPr>
          </a:p>
          <a:p>
            <a:endParaRPr lang="en-IN" dirty="0">
              <a:solidFill>
                <a:schemeClr val="accent2"/>
              </a:solidFill>
              <a:latin typeface="Arial Black" pitchFamily="34" charset="0"/>
            </a:endParaRPr>
          </a:p>
          <a:p>
            <a:r>
              <a:rPr lang="en-IN" dirty="0">
                <a:solidFill>
                  <a:srgbClr val="0070C0"/>
                </a:solidFill>
                <a:latin typeface="Arial Black" pitchFamily="34" charset="0"/>
              </a:rPr>
              <a:t>Forces on structural elements (bolt force, normal load on a compression element or steel arch</a:t>
            </a:r>
            <a:r>
              <a:rPr lang="en-IN" dirty="0" smtClean="0">
                <a:solidFill>
                  <a:srgbClr val="0070C0"/>
                </a:solidFill>
                <a:latin typeface="Arial Black" pitchFamily="34" charset="0"/>
              </a:rPr>
              <a:t>)</a:t>
            </a:r>
          </a:p>
          <a:p>
            <a:pPr marL="0" indent="0">
              <a:buNone/>
            </a:pPr>
            <a:endParaRPr lang="en-IN" dirty="0">
              <a:solidFill>
                <a:srgbClr val="0070C0"/>
              </a:solidFill>
              <a:latin typeface="Arial Black" pitchFamily="34" charset="0"/>
            </a:endParaRPr>
          </a:p>
          <a:p>
            <a:r>
              <a:rPr lang="en-IN" dirty="0" err="1">
                <a:solidFill>
                  <a:srgbClr val="0070C0"/>
                </a:solidFill>
                <a:latin typeface="Arial Black" pitchFamily="34" charset="0"/>
              </a:rPr>
              <a:t>Piezometric</a:t>
            </a:r>
            <a:r>
              <a:rPr lang="en-IN" dirty="0">
                <a:solidFill>
                  <a:srgbClr val="0070C0"/>
                </a:solidFill>
                <a:latin typeface="Arial Black" pitchFamily="34" charset="0"/>
              </a:rPr>
              <a:t> levels </a:t>
            </a:r>
            <a:r>
              <a:rPr lang="en-IN" dirty="0" smtClean="0">
                <a:solidFill>
                  <a:srgbClr val="0070C0"/>
                </a:solidFill>
                <a:latin typeface="Arial Black" pitchFamily="34" charset="0"/>
              </a:rPr>
              <a:t>(</a:t>
            </a:r>
            <a:r>
              <a:rPr lang="en-US" dirty="0" smtClean="0">
                <a:solidFill>
                  <a:srgbClr val="0070C0"/>
                </a:solidFill>
                <a:latin typeface="Arial Black" pitchFamily="34" charset="0"/>
              </a:rPr>
              <a:t>seepage pressure &amp; </a:t>
            </a:r>
            <a:r>
              <a:rPr lang="en-US" dirty="0">
                <a:solidFill>
                  <a:srgbClr val="0070C0"/>
                </a:solidFill>
                <a:latin typeface="Arial Black" pitchFamily="34" charset="0"/>
              </a:rPr>
              <a:t>pore water </a:t>
            </a:r>
            <a:r>
              <a:rPr lang="en-US" dirty="0" smtClean="0">
                <a:solidFill>
                  <a:srgbClr val="0070C0"/>
                </a:solidFill>
                <a:latin typeface="Arial Black" pitchFamily="34" charset="0"/>
              </a:rPr>
              <a:t>pressure)</a:t>
            </a:r>
            <a:endParaRPr lang="en-IN" dirty="0">
              <a:solidFill>
                <a:srgbClr val="0070C0"/>
              </a:solidFill>
              <a:latin typeface="Arial Black" pitchFamily="34" charset="0"/>
            </a:endParaRPr>
          </a:p>
        </p:txBody>
      </p:sp>
    </p:spTree>
    <p:extLst>
      <p:ext uri="{BB962C8B-B14F-4D97-AF65-F5344CB8AC3E}">
        <p14:creationId xmlns:p14="http://schemas.microsoft.com/office/powerpoint/2010/main" val="1230758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1"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barn(inVertical)">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1"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barn(inVertical)">
                                      <p:cBhvr>
                                        <p:cTn id="22"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329082"/>
            <a:ext cx="12192000" cy="528918"/>
          </a:xfrm>
        </p:spPr>
        <p:txBody>
          <a:bodyPr>
            <a:normAutofit/>
          </a:bodyPr>
          <a:lstStyle/>
          <a:p>
            <a:r>
              <a:rPr lang="en-US" sz="3100" b="1" dirty="0" smtClean="0"/>
              <a:t>     </a:t>
            </a:r>
            <a:r>
              <a:rPr lang="en-US" sz="3100" b="1" dirty="0" smtClean="0"/>
              <a:t>            </a:t>
            </a:r>
            <a:r>
              <a:rPr lang="en-US" sz="3100" b="1" dirty="0" smtClean="0">
                <a:ln w="10541" cmpd="sng">
                  <a:solidFill>
                    <a:srgbClr val="7D7D7D">
                      <a:tint val="100000"/>
                      <a:shade val="100000"/>
                      <a:satMod val="110000"/>
                    </a:srgbClr>
                  </a:solidFill>
                  <a:prstDash val="solid"/>
                </a:ln>
                <a:solidFill>
                  <a:schemeClr val="accent5">
                    <a:lumMod val="50000"/>
                  </a:schemeClr>
                </a:solidFill>
              </a:rPr>
              <a:t>Instruments </a:t>
            </a:r>
            <a:r>
              <a:rPr lang="en-US" sz="3100" b="1" dirty="0">
                <a:ln w="10541" cmpd="sng">
                  <a:solidFill>
                    <a:srgbClr val="7D7D7D">
                      <a:tint val="100000"/>
                      <a:shade val="100000"/>
                      <a:satMod val="110000"/>
                    </a:srgbClr>
                  </a:solidFill>
                  <a:prstDash val="solid"/>
                </a:ln>
                <a:solidFill>
                  <a:schemeClr val="accent5">
                    <a:lumMod val="50000"/>
                  </a:schemeClr>
                </a:solidFill>
              </a:rPr>
              <a:t>used in Tunnel monitoring in NATM Tunneling</a:t>
            </a:r>
            <a:r>
              <a:rPr lang="en-US" sz="3100" b="1" dirty="0" smtClean="0">
                <a:ln w="10541" cmpd="sng">
                  <a:solidFill>
                    <a:srgbClr val="7D7D7D">
                      <a:tint val="100000"/>
                      <a:shade val="100000"/>
                      <a:satMod val="110000"/>
                    </a:srgbClr>
                  </a:solidFill>
                  <a:prstDash val="solid"/>
                </a:ln>
                <a:solidFill>
                  <a:schemeClr val="accent5">
                    <a:lumMod val="50000"/>
                  </a:schemeClr>
                </a:solidFill>
              </a:rPr>
              <a:t> </a:t>
            </a:r>
            <a:endParaRPr lang="en-US" b="1" dirty="0">
              <a:ln w="10541" cmpd="sng">
                <a:solidFill>
                  <a:srgbClr val="7D7D7D">
                    <a:tint val="100000"/>
                    <a:shade val="100000"/>
                    <a:satMod val="110000"/>
                  </a:srgbClr>
                </a:solidFill>
                <a:prstDash val="solid"/>
              </a:ln>
              <a:solidFill>
                <a:schemeClr val="accent5">
                  <a:lumMod val="50000"/>
                </a:schemeClr>
              </a:solidFill>
            </a:endParaRPr>
          </a:p>
        </p:txBody>
      </p:sp>
      <p:pic>
        <p:nvPicPr>
          <p:cNvPr id="4" name="Picture 3" descr="C:\Users\Shashank Shekhar\Desktop\bb.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32764" y="0"/>
            <a:ext cx="9689911" cy="6329082"/>
          </a:xfrm>
          <a:prstGeom prst="rect">
            <a:avLst/>
          </a:prstGeom>
          <a:noFill/>
          <a:ln>
            <a:solidFill>
              <a:srgbClr val="FF0000"/>
            </a:solidFill>
          </a:ln>
        </p:spPr>
      </p:pic>
    </p:spTree>
    <p:extLst>
      <p:ext uri="{BB962C8B-B14F-4D97-AF65-F5344CB8AC3E}">
        <p14:creationId xmlns:p14="http://schemas.microsoft.com/office/powerpoint/2010/main" val="107514334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574402" y="0"/>
            <a:ext cx="9043195" cy="6858000"/>
          </a:xfrm>
          <a:prstGeom prst="rect">
            <a:avLst/>
          </a:prstGeom>
          <a:ln>
            <a:solidFill>
              <a:srgbClr val="FF0000"/>
            </a:solidFill>
          </a:ln>
        </p:spPr>
      </p:pic>
    </p:spTree>
    <p:extLst>
      <p:ext uri="{BB962C8B-B14F-4D97-AF65-F5344CB8AC3E}">
        <p14:creationId xmlns:p14="http://schemas.microsoft.com/office/powerpoint/2010/main" val="135173387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4983</TotalTime>
  <Words>1293</Words>
  <Application>Microsoft Office PowerPoint</Application>
  <PresentationFormat>Widescreen</PresentationFormat>
  <Paragraphs>135</Paragraphs>
  <Slides>23</Slides>
  <Notes>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23</vt:i4>
      </vt:variant>
    </vt:vector>
  </HeadingPairs>
  <TitlesOfParts>
    <vt:vector size="32" baseType="lpstr">
      <vt:lpstr>Arial</vt:lpstr>
      <vt:lpstr>Arial Black</vt:lpstr>
      <vt:lpstr>Arial Narrow</vt:lpstr>
      <vt:lpstr>Calibri</vt:lpstr>
      <vt:lpstr>Calibri Light</vt:lpstr>
      <vt:lpstr>Mangal</vt:lpstr>
      <vt:lpstr>Times New Roman</vt:lpstr>
      <vt:lpstr>Wingdings</vt:lpstr>
      <vt:lpstr>Office Theme</vt:lpstr>
      <vt:lpstr>PowerPoint Presentation</vt:lpstr>
      <vt:lpstr>PowerPoint Presentation</vt:lpstr>
      <vt:lpstr>      Fig. 1. Plan of New Railway Line from Bairabi to Sairang, Mizoram</vt:lpstr>
      <vt:lpstr>Introduction</vt:lpstr>
      <vt:lpstr>Methods of Tunnelling &amp; Instrumentation</vt:lpstr>
      <vt:lpstr>          Why instrumentation ?</vt:lpstr>
      <vt:lpstr>Parameters Measured </vt:lpstr>
      <vt:lpstr>                 Instruments used in Tunnel monitoring in NATM Tunneling </vt:lpstr>
      <vt:lpstr>PowerPoint Presentation</vt:lpstr>
      <vt:lpstr>PowerPoint Presentation</vt:lpstr>
      <vt:lpstr> Instruments and Observation of Parameters </vt:lpstr>
      <vt:lpstr>Case Study Tunnel No-1 </vt:lpstr>
      <vt:lpstr> 1. Convergence measurement </vt:lpstr>
      <vt:lpstr>PowerPoint Presentation</vt:lpstr>
      <vt:lpstr>PowerPoint Presentation</vt:lpstr>
      <vt:lpstr>2.Rock bolt Load cell</vt:lpstr>
      <vt:lpstr> 3. Rib Load cell  </vt:lpstr>
      <vt:lpstr> 4. Earth pressure cell  </vt:lpstr>
      <vt:lpstr> 5. Shot Crete stress cell </vt:lpstr>
      <vt:lpstr>  </vt:lpstr>
      <vt:lpstr>8. Piezometer</vt:lpstr>
      <vt:lpstr> Conclusions </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Instrumentation and Monitoring During Construction of Tunnels in Bairabi-Sairang NL Project</dc:title>
  <dc:creator>Microsoft Office User</dc:creator>
  <cp:lastModifiedBy>DY-IV</cp:lastModifiedBy>
  <cp:revision>162</cp:revision>
  <dcterms:created xsi:type="dcterms:W3CDTF">2016-12-26T07:51:29Z</dcterms:created>
  <dcterms:modified xsi:type="dcterms:W3CDTF">2017-01-12T09:51:58Z</dcterms:modified>
</cp:coreProperties>
</file>